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sldIdLst>
    <p:sldId id="301" r:id="rId8"/>
    <p:sldId id="299" r:id="rId9"/>
    <p:sldId id="258" r:id="rId10"/>
    <p:sldId id="257" r:id="rId11"/>
    <p:sldId id="380" r:id="rId12"/>
    <p:sldId id="335" r:id="rId13"/>
    <p:sldId id="381" r:id="rId14"/>
    <p:sldId id="341" r:id="rId15"/>
    <p:sldId id="367" r:id="rId16"/>
    <p:sldId id="348" r:id="rId17"/>
    <p:sldId id="382" r:id="rId18"/>
    <p:sldId id="383" r:id="rId19"/>
    <p:sldId id="384" r:id="rId20"/>
    <p:sldId id="276" r:id="rId21"/>
    <p:sldId id="354" r:id="rId22"/>
    <p:sldId id="356" r:id="rId23"/>
    <p:sldId id="296" r:id="rId24"/>
    <p:sldId id="365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5" r:id="rId33"/>
    <p:sldId id="386" r:id="rId34"/>
    <p:sldId id="3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7FC2-41FB-444E-B716-B46BAF3AB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24683-667B-40E1-8940-C5961AAFB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EA07-7235-44DC-BAA4-2247BD59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585C9-02C1-41F3-989B-0851CBC5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5441E-3B3D-471C-860C-E9240E41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6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59C7-635A-4644-AEC3-9BB8E296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C930-45C0-4CE6-962C-2BA6C9860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7450-C3AE-4AC8-A143-29D60BBC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CF7BC-86D1-4BE0-866D-BA70501B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BFA9D-608F-4C3D-A500-CFD4FA3C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9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1E5A3-7FCE-4A2D-BDE6-36ED0E4B0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41594-4B8F-4245-A783-1835B2899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F732C-9390-4ADB-9403-DA59CEC3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E7DE2-03CC-450B-8D7B-DB3AD5A2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E66B-2D58-48BA-AB39-25D49F55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23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0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6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3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21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1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43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67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0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3B78-BB47-4E56-BAC3-E278AE1F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E02D-4171-4167-BD5E-7A0F75FA6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01122-143B-4BAB-8B22-0D7806F8D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30364-C7B2-42D7-A995-466C1902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A084-0068-4A0B-965C-30E16802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1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75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41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38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75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622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97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95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05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10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89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8C3E-182B-4920-8A83-816839BF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AF47E-D6BB-4543-A1F6-9E8D54B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BA646-F4DF-48C7-91F9-8F3A305C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98C0-AB6D-4304-A937-1C709AB9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8317A-E17E-475E-A286-C85941EF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65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651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89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407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44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AA476-2E1E-4D06-BB66-580B6863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98E5D-E998-46F4-B22E-09E088EC5CBA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D504-BF2E-4389-B4CD-CD75ACF5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87F4E-AA20-4D1A-86D8-BC3F6F34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69F9E55-22AF-45F9-8DF8-C4679B9CAA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88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421C2-9E30-433D-9FBC-FC83ABC1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8E7B9-1D33-41E9-B8DE-D8A4CF587CE0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E5A54-1CA3-4520-AFEE-34B3AB68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49086-8629-43A3-80FB-4CB7CD5C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AD35B-6466-403E-8081-53FCF3EAD2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46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7B7CF-91C6-4FBC-A9F1-B3942990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2EDF9-CDB2-4B3D-92F4-7B3BD854843A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350EC-F76F-4B50-80EB-93318924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4BA8E-6DAD-4CD4-9150-E71FF3D8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ABA78-8C45-4633-BA87-2CBFD75F8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291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142D6DE-2DA2-4B28-8AD5-09B76349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F359C-A345-42E0-B6C7-BDDCD8E4B3AB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9DA825D-6FDA-49BC-97A0-47BBAB61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54C10F-A2BB-4D69-AF50-03711827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9F70-5CDC-424F-B7E5-E79CA7AA4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73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CD09EF5-F122-4DE1-94D4-A9521DCB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339EE-1C22-48F6-A418-93FF0AEE785C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A629E59-4D11-49BA-9E2C-76777AB6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8F84D4-A296-457D-A5D5-77F6ACFD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216BF-5FC9-4B2C-9A20-847F81B616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216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E3624AF-0BAE-4C06-9371-6A5F4EFD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26147-831E-4E59-8A40-2C71266357A2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FCF1B7-43BE-4606-A7F3-39FB51D4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A2211DD-65D2-47E3-A20E-98AEB8F6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5EC66-243F-420A-A870-5EBF92383D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0CA9-C6BC-48FD-B0FF-F31F7198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91BA-901A-451A-B0D9-3EBD03E19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D3428-6674-40A3-9979-90DF35FDE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AC145-DFD1-4F35-8BA7-065620FBA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59A31-ED29-4D99-92B2-543DC4FB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A9422-A134-4F0D-9053-640936A3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66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6D00AAC-B4AD-42A3-AD40-4C83F671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9D517-C3FF-456A-9E92-88A34C526CFF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546145-4B6A-432F-89BB-616E2D28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795333-253A-49EC-BD9B-8824B575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1AB5-B523-4538-BC62-3E300065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924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1838CA-373D-4FCF-AA61-1FFEFEFD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BAB1D-ED13-4BB9-9B39-7BCB3ACBDD96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ED96D0E-1987-49C6-B30A-B9ECB00C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91184E-B441-4DD7-8907-43D14D7C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1F54A-C7B0-441C-B04C-DCEC49C689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623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4AF946-DB5F-4703-962A-F6A58409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EA0EA5-D516-4DBF-B94B-2FF76CA72EF9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D3E53B1-6565-4635-A302-F3499B9E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D12479-3062-4E88-A42C-767D73E9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1F8C2-633E-4A10-A595-C8A2FADA7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642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87842-8D45-48AF-820B-F1FCA543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8551E-BC1F-4F56-A408-4B77C132ACDD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0CEBB-C73C-4CDE-B855-FE4BD9BC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6174-EB91-4F18-8453-B90FC988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3ABE7-82AC-4A5C-B43C-76671F598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541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A3222-5A5B-4BEA-8BE3-B589B14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6A68D-42E2-4286-B491-1CB5FCAAE946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78D9-18C0-4476-8F10-1C4D6B71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BDE0F-1541-48CD-B8F4-915A5A9C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5B52B-061A-451C-8CB4-A16BC7749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270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54BD-47D6-4B2B-94F4-F3C09D5BE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58227-5363-4329-AD5B-77B0F6838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44E7-1433-48EB-B77C-433AB631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BA90B-52FD-43DE-8DD7-54AAC07F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E8EB7-4A7A-48D4-A72B-AF212664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62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8DFA-CEFE-42D6-86D3-5284D05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2A4DD-8017-47F8-AA98-BFA031F18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AF90B-D810-491C-92A8-2328BB414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BD41E-0EE0-4DC5-85C6-223FA4B2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95CA-5211-4EF0-836D-815591E5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416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9F0B-758A-4535-A419-7BBB5083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C3E02-BCD1-49E0-B8B9-E05265D48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E8CF1-5DB2-447B-8C0D-43BE754F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E4867-F06B-46C2-816A-30E011D4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3339C-AD8B-41FF-8810-D51319C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9167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52C3-9676-463C-8B76-B302793C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945B7-1D54-4A8A-B633-9D3FB6997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2ACC8-6445-4F63-8916-0874C8A86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644B7-8CAD-426B-AEA8-D24D683D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4A488-9FF6-4075-91F4-CA94C8AA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4F222-28A9-4756-A6A5-E69534CE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096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A5F5-EA86-4882-94A6-53F4D81C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1CAE-50A7-4B8F-9A86-F28007390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030E8-E96D-4297-9B20-704247B01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2104C-8107-443A-8B9F-AD3BDA9D5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F5D95-D0F5-4F02-A7E9-765A5B0A5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69F23-E001-401B-B4ED-94BA36CD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27EE9-8D81-4D43-9591-E6FD7A53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58972-B831-4B3D-9E30-CA5EB7FB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76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0B66-777D-4A15-8524-B95756CD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A5AE3-7207-466A-8624-087E256F1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0321-DE63-413B-8CD6-52FD54577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2C95C-6BB7-405E-A1AE-E9F3472A41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C7E8E-68BA-41D3-9C30-EB435C6BC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E82FED-1811-49B6-B865-9837287B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70BE1-0860-4012-B43D-3C927C8E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51E9A7-1097-4425-B815-C612D0A5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372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72CC-F630-466D-B2F8-295202A4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8E11-F626-4AAD-8B5B-7C13B56A5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921B2-05BC-4265-A83B-18B392DB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A6440-E8DD-411C-BFFF-9064A64B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568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D9BB3-F1A5-4054-9412-30D17AA3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53C24-8C6C-4754-9B2D-0BDFE963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DEEAE-B191-42A8-9EC9-362016EF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820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4947-CD86-4DA0-875B-AAED380EF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AA1B3-3476-47FB-A940-8068D251D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8376A-1373-4911-9554-C420CCA96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44233-B012-4CA0-B7F7-42F7321B4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823CE-D616-422E-9981-45FE872F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DFAF8-DFAB-42A6-841B-1AF7A356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71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D2FE-8066-48DD-A758-32C7CC03D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DC8E9D-5772-4025-A010-EDF77C541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2DD43-68D2-4358-A780-5E93673B7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BECF1-3027-4614-A54F-FD2D9F76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2A719-30FA-4E1B-B234-C63A6F30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13C7C-21E5-4240-98FB-015FDB94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999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43A6-46CD-4884-9BA6-9C85F72B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9B27D-026E-4B6B-AD27-E51AF30D8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B71BE-82A7-4CE6-A0D3-E99D2FC67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89EC-45EC-4871-9AAA-38BA0E1A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67D55-298E-48E0-89E9-9D0E1ACF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868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3491D-4029-4BD0-AFD1-BC1CFDAC8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569E6-578B-4B61-8773-929614071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6ECCD-B02D-4F51-BBDF-52CD22C60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B5448-AF74-41C9-9AA2-1B304C78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3187D-02D8-4916-8328-6EEC68F0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597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282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67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756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6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69A5-2540-4F4E-A355-101D042A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99E5E-DBF6-4323-8B1D-F8015BA3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7DE5B-8F08-4B29-A5F4-748FCEFA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551E-1E4C-47DC-9E9A-93ABF6BA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929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72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451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050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353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373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621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52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91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235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9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C38AA8-7E96-4AFE-95A8-8A80BA6A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95BED-F778-4EEC-9312-A91DA7EA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B0ABE-21AE-4B00-9B9E-DE252A96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38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680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365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62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188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056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156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38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67D2-557B-4C47-919E-D3B95B7E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4BF7-3614-400E-85BB-35FB454D9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CC3E2-5809-481E-9E40-A15156788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6C464-9DD7-400E-AB5F-55AA915D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77372-6795-436C-A751-0290D095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12027-63E8-4688-AF24-8980EA07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1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DF12-ADA8-4070-8A98-A79C7988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E6588-8CAF-49DB-94DE-5D96BD6CF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02FDB-4A7F-4942-8C5A-7DD1B22BA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29821-AD4C-454A-9643-FB064913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39D35-853E-4DD3-9C36-544DCA6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B8629-0CE9-4FEE-BA23-6F7F9E7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1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B7F41-036B-4857-82B9-674F848F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9ABC0-4017-4CE6-8E6B-487D5E3A7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F49D-F9E9-4870-BA36-968F4FEE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74341-F503-4502-B01E-F5E80500ABAA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B2695-A71A-46E6-B440-2F56C9126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B5C0F-6056-4D6D-BB0D-6B53F44F7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40B8A-44FE-4215-BF1A-61DD8C5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8971C-679F-404A-A8A3-ADF37EDEBF8B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F23F7-C4BA-4826-B9D9-28786079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01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FA1621F-FA9B-466E-A8F6-7C64D9C3991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4A600F2-451A-4906-A5BA-41AE3A47B3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6BA6-44C8-40F7-B381-E46F9016F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3E409C7-D2A1-4842-8EFC-360B52B71B61}" type="datetimeFigureOut">
              <a:rPr lang="en-US"/>
              <a:pPr>
                <a:defRPr/>
              </a:pPr>
              <a:t>14-Oct-18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2F126-99DA-4940-B096-07428C2DA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245BB-B41D-4EB8-8CB6-1A40794F1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1A97CDF-E611-44C0-9EB2-53E7966224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8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F44C6-A2C7-4F21-A356-93085DD4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5C4BF-899F-4699-BACA-C67B32F8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74FF4-ABF6-4A89-9ACF-F105669CD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C5AD4-8F89-4102-A5DA-882A227D84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14-Oct-18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66FE-7AAD-4C51-90DB-4F64B830A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72421-6DD7-46C9-80B5-75422B364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48C4C-0CAF-4DC3-9BFA-1ADF20464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0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3848B-12A6-4C28-9564-09B4BA723247}" type="datetimeFigureOut">
              <a:rPr lang="en-US" smtClean="0"/>
              <a:pPr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CB935-DA0F-4B67-81F6-839C47A46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3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5B027-BC47-4A98-AA16-AECD551F6445}" type="datetimeFigureOut">
              <a:rPr lang="en-US" smtClean="0"/>
              <a:t>14-Oct-18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C68F-AE5D-43EA-AE0D-E79F1158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18.xml"/><Relationship Id="rId7" Type="http://schemas.openxmlformats.org/officeDocument/2006/relationships/slide" Target="slide2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22.xml"/><Relationship Id="rId10" Type="http://schemas.openxmlformats.org/officeDocument/2006/relationships/slide" Target="slide25.xml"/><Relationship Id="rId4" Type="http://schemas.openxmlformats.org/officeDocument/2006/relationships/slide" Target="slide19.xml"/><Relationship Id="rId9" Type="http://schemas.openxmlformats.org/officeDocument/2006/relationships/slide" Target="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3">
            <a:extLst>
              <a:ext uri="{FF2B5EF4-FFF2-40B4-BE49-F238E27FC236}">
                <a16:creationId xmlns:a16="http://schemas.microsoft.com/office/drawing/2014/main" id="{E3493ED6-6804-4C2B-B460-F93055CBE8B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12763" y="909075"/>
            <a:ext cx="3934546" cy="1248902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0" cap="none" spc="0" normalizeH="0" baseline="0" noProof="0">
                <a:ln w="0"/>
                <a:solidFill>
                  <a:prstClr val="black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TRƯỜNG TH</a:t>
            </a:r>
            <a:r>
              <a:rPr kumimoji="0" lang="en-US" sz="3200" b="0" i="0" u="none" strike="noStrike" kern="10" cap="none" spc="0" normalizeH="0" baseline="0" noProof="0">
                <a:ln w="0"/>
                <a:solidFill>
                  <a:prstClr val="black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PT PHAN CHÂU TRINH</a:t>
            </a:r>
            <a:endParaRPr kumimoji="0" lang="vi-VN" sz="3200" b="0" i="0" u="none" strike="noStrike" kern="10" cap="none" spc="0" normalizeH="0" baseline="0" noProof="0">
              <a:ln w="0"/>
              <a:solidFill>
                <a:prstClr val="black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0" cap="none" spc="0" normalizeH="0" baseline="0" noProof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FFFF00">
                  <a:alpha val="50000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D7333D4-9DF4-462C-966D-6CCF928D2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519" y="746174"/>
            <a:ext cx="838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.VnTime" panose="020B7200000000000000" pitchFamily="34" charset="0"/>
                <a:ea typeface="+mn-ea"/>
                <a:cs typeface="+mn-cs"/>
                <a:sym typeface="Wingdings" panose="05000000000000000000" pitchFamily="2" charset="2"/>
              </a:rPr>
              <a:t></a:t>
            </a:r>
            <a:endParaRPr kumimoji="0" lang="en-US" alt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.VnTime" panose="020B7200000000000000" pitchFamily="34" charset="0"/>
              <a:ea typeface="+mn-ea"/>
              <a:cs typeface="+mn-cs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7B60983A-0819-4B85-8C93-2D2D92236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219" y="1634535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HÓA HỌC 11</a:t>
            </a:r>
          </a:p>
        </p:txBody>
      </p:sp>
      <p:pic>
        <p:nvPicPr>
          <p:cNvPr id="1026" name="Picture 2" descr="HÃ¬nh áº£nh cÃ³ liÃªn quan">
            <a:extLst>
              <a:ext uri="{FF2B5EF4-FFF2-40B4-BE49-F238E27FC236}">
                <a16:creationId xmlns:a16="http://schemas.microsoft.com/office/drawing/2014/main" id="{2F7703F7-E302-4B3E-AEFA-D0EB1C515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19" y="182594"/>
            <a:ext cx="3006436" cy="1975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ECB74-7A89-4EAB-9FC2-8ACF6FBF0DD1}"/>
              </a:ext>
            </a:extLst>
          </p:cNvPr>
          <p:cNvSpPr txBox="1"/>
          <p:nvPr/>
        </p:nvSpPr>
        <p:spPr>
          <a:xfrm>
            <a:off x="754742" y="2157977"/>
            <a:ext cx="10566400" cy="1975382"/>
          </a:xfrm>
          <a:prstGeom prst="rect">
            <a:avLst/>
          </a:prstGeom>
          <a:noFill/>
        </p:spPr>
        <p:txBody>
          <a:bodyPr wrap="none" rtlCol="0">
            <a:prstTxWarp prst="textWave1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CHÀO </a:t>
            </a:r>
            <a:r>
              <a:rPr kumimoji="0" lang="en-US" sz="2400" b="1" i="0" u="none" strike="noStrike" kern="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MỪNG CÁC EM HỌC SINH ĐẾN VỚI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TIẾT HỌC HÔM NAY!</a:t>
            </a:r>
            <a:endParaRPr kumimoji="0" lang="en-US" sz="2400" b="1" i="0" u="none" strike="noStrike" kern="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16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70CB53-4F14-4858-BC25-90BF32C39DC2}"/>
              </a:ext>
            </a:extLst>
          </p:cNvPr>
          <p:cNvSpPr/>
          <p:nvPr/>
        </p:nvSpPr>
        <p:spPr>
          <a:xfrm>
            <a:off x="1635167" y="2664403"/>
            <a:ext cx="9342582" cy="887413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0BC35E-1377-4C90-BDDF-944BAA2EBD15}"/>
              </a:ext>
            </a:extLst>
          </p:cNvPr>
          <p:cNvSpPr/>
          <p:nvPr/>
        </p:nvSpPr>
        <p:spPr>
          <a:xfrm>
            <a:off x="974767" y="3551816"/>
            <a:ext cx="9545682" cy="884237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39213-0A4B-45C2-937E-42151F9F10A7}"/>
              </a:ext>
            </a:extLst>
          </p:cNvPr>
          <p:cNvSpPr/>
          <p:nvPr/>
        </p:nvSpPr>
        <p:spPr>
          <a:xfrm>
            <a:off x="1635167" y="4436052"/>
            <a:ext cx="9342582" cy="884238"/>
          </a:xfrm>
          <a:prstGeom prst="round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E56403-8A58-43F9-8F84-F088A69A858C}"/>
              </a:ext>
            </a:extLst>
          </p:cNvPr>
          <p:cNvSpPr/>
          <p:nvPr/>
        </p:nvSpPr>
        <p:spPr>
          <a:xfrm>
            <a:off x="1635167" y="1780166"/>
            <a:ext cx="9342582" cy="884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131764-C966-4694-8F4A-558A50360F22}"/>
              </a:ext>
            </a:extLst>
          </p:cNvPr>
          <p:cNvSpPr/>
          <p:nvPr/>
        </p:nvSpPr>
        <p:spPr>
          <a:xfrm>
            <a:off x="1863767" y="2893002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60FB5F-D2DD-4C1C-BF61-A75962A7C1CF}"/>
              </a:ext>
            </a:extLst>
          </p:cNvPr>
          <p:cNvSpPr/>
          <p:nvPr/>
        </p:nvSpPr>
        <p:spPr>
          <a:xfrm>
            <a:off x="1138280" y="3777240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D21E47-C953-471E-848D-7728E8186DAC}"/>
              </a:ext>
            </a:extLst>
          </p:cNvPr>
          <p:cNvSpPr/>
          <p:nvPr/>
        </p:nvSpPr>
        <p:spPr>
          <a:xfrm>
            <a:off x="1863767" y="4653540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BC7C06-6892-40BF-96C7-E6D5A153C888}"/>
              </a:ext>
            </a:extLst>
          </p:cNvPr>
          <p:cNvSpPr/>
          <p:nvPr/>
        </p:nvSpPr>
        <p:spPr>
          <a:xfrm>
            <a:off x="2650891" y="1167823"/>
            <a:ext cx="7362361" cy="5218833"/>
          </a:xfrm>
          <a:prstGeom prst="roundRect">
            <a:avLst>
              <a:gd name="adj" fmla="val 23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CF4855-09F1-42A5-83AC-99C605484E30}"/>
              </a:ext>
            </a:extLst>
          </p:cNvPr>
          <p:cNvSpPr/>
          <p:nvPr/>
        </p:nvSpPr>
        <p:spPr>
          <a:xfrm>
            <a:off x="3376378" y="1378817"/>
            <a:ext cx="5995670" cy="1050925"/>
          </a:xfrm>
          <a:prstGeom prst="roundRect">
            <a:avLst>
              <a:gd name="adj" fmla="val 83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063AD3-C6CE-4279-B446-97FB255C4B43}"/>
              </a:ext>
            </a:extLst>
          </p:cNvPr>
          <p:cNvSpPr/>
          <p:nvPr/>
        </p:nvSpPr>
        <p:spPr>
          <a:xfrm>
            <a:off x="3627203" y="1540742"/>
            <a:ext cx="708025" cy="708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8207" name="Rectangle 20">
            <a:extLst>
              <a:ext uri="{FF2B5EF4-FFF2-40B4-BE49-F238E27FC236}">
                <a16:creationId xmlns:a16="http://schemas.microsoft.com/office/drawing/2014/main" id="{580DDF4A-B9B4-425C-92CC-F066B5A5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89" y="1643462"/>
            <a:ext cx="42735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TÍNH </a:t>
            </a:r>
            <a:r>
              <a:rPr lang="en-US" alt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CHẤT HÓA HỌC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3EAC75-62AC-4645-82CD-7D6A85C6CBAC}"/>
              </a:ext>
            </a:extLst>
          </p:cNvPr>
          <p:cNvSpPr/>
          <p:nvPr/>
        </p:nvSpPr>
        <p:spPr>
          <a:xfrm>
            <a:off x="1863767" y="2013527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D46C71C-9299-4091-BA7E-1CB2307B1160}"/>
              </a:ext>
            </a:extLst>
          </p:cNvPr>
          <p:cNvSpPr/>
          <p:nvPr/>
        </p:nvSpPr>
        <p:spPr>
          <a:xfrm rot="5400000">
            <a:off x="2661698" y="3815646"/>
            <a:ext cx="147638" cy="1692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635CE-A1EC-486F-9E43-BF74DE572B5C}"/>
              </a:ext>
            </a:extLst>
          </p:cNvPr>
          <p:cNvSpPr txBox="1"/>
          <p:nvPr/>
        </p:nvSpPr>
        <p:spPr>
          <a:xfrm>
            <a:off x="3403977" y="287917"/>
            <a:ext cx="57134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AXIT NITRIC – MUỐI NITRAT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F5576-3F72-42DF-A6AC-890039D53834}"/>
              </a:ext>
            </a:extLst>
          </p:cNvPr>
          <p:cNvSpPr txBox="1"/>
          <p:nvPr/>
        </p:nvSpPr>
        <p:spPr>
          <a:xfrm>
            <a:off x="3438015" y="2650116"/>
            <a:ext cx="569336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vi-VN" sz="2800">
                <a:solidFill>
                  <a:srgbClr val="FF0000"/>
                </a:solidFill>
                <a:cs typeface="Arial" panose="020B0604020202020204" pitchFamily="34" charset="0"/>
              </a:rPr>
              <a:t>Tính axit </a:t>
            </a:r>
            <a:endParaRPr lang="en-US" sz="280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vi-VN" sz="100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- HNO</a:t>
            </a:r>
            <a:r>
              <a:rPr lang="en-US" sz="2800" baseline="-2500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 là một trong các axit mạnh nhất. </a:t>
            </a:r>
          </a:p>
          <a:p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- Làm quỳ tím hóa đỏ. </a:t>
            </a:r>
          </a:p>
          <a:p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- Tác dụng với bazơ, oxit bazơ. </a:t>
            </a:r>
          </a:p>
          <a:p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- Tác dụng với muối.</a:t>
            </a:r>
          </a:p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70CB53-4F14-4858-BC25-90BF32C39DC2}"/>
              </a:ext>
            </a:extLst>
          </p:cNvPr>
          <p:cNvSpPr/>
          <p:nvPr/>
        </p:nvSpPr>
        <p:spPr>
          <a:xfrm>
            <a:off x="1635167" y="2664403"/>
            <a:ext cx="9342582" cy="887413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0BC35E-1377-4C90-BDDF-944BAA2EBD15}"/>
              </a:ext>
            </a:extLst>
          </p:cNvPr>
          <p:cNvSpPr/>
          <p:nvPr/>
        </p:nvSpPr>
        <p:spPr>
          <a:xfrm>
            <a:off x="974767" y="3551816"/>
            <a:ext cx="9545682" cy="884237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39213-0A4B-45C2-937E-42151F9F10A7}"/>
              </a:ext>
            </a:extLst>
          </p:cNvPr>
          <p:cNvSpPr/>
          <p:nvPr/>
        </p:nvSpPr>
        <p:spPr>
          <a:xfrm>
            <a:off x="1635167" y="4436052"/>
            <a:ext cx="9342582" cy="884238"/>
          </a:xfrm>
          <a:prstGeom prst="round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E56403-8A58-43F9-8F84-F088A69A858C}"/>
              </a:ext>
            </a:extLst>
          </p:cNvPr>
          <p:cNvSpPr/>
          <p:nvPr/>
        </p:nvSpPr>
        <p:spPr>
          <a:xfrm>
            <a:off x="1635167" y="1780166"/>
            <a:ext cx="9342582" cy="884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131764-C966-4694-8F4A-558A50360F22}"/>
              </a:ext>
            </a:extLst>
          </p:cNvPr>
          <p:cNvSpPr/>
          <p:nvPr/>
        </p:nvSpPr>
        <p:spPr>
          <a:xfrm>
            <a:off x="1863767" y="2893002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60FB5F-D2DD-4C1C-BF61-A75962A7C1CF}"/>
              </a:ext>
            </a:extLst>
          </p:cNvPr>
          <p:cNvSpPr/>
          <p:nvPr/>
        </p:nvSpPr>
        <p:spPr>
          <a:xfrm>
            <a:off x="1138280" y="3777240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D21E47-C953-471E-848D-7728E8186DAC}"/>
              </a:ext>
            </a:extLst>
          </p:cNvPr>
          <p:cNvSpPr/>
          <p:nvPr/>
        </p:nvSpPr>
        <p:spPr>
          <a:xfrm>
            <a:off x="1863767" y="4653540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BC7C06-6892-40BF-96C7-E6D5A153C888}"/>
              </a:ext>
            </a:extLst>
          </p:cNvPr>
          <p:cNvSpPr/>
          <p:nvPr/>
        </p:nvSpPr>
        <p:spPr>
          <a:xfrm>
            <a:off x="2650891" y="1167823"/>
            <a:ext cx="7362361" cy="5402252"/>
          </a:xfrm>
          <a:prstGeom prst="roundRect">
            <a:avLst>
              <a:gd name="adj" fmla="val 23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/>
              <a:t>Chú ý: </a:t>
            </a:r>
            <a:endParaRPr lang="en-US"/>
          </a:p>
          <a:p>
            <a:r>
              <a:rPr lang="en-US"/>
              <a:t>- Một số kim loại (Al, Fe, Cr) bị thụ động hóa trong HNO</a:t>
            </a:r>
            <a:r>
              <a:rPr lang="en-US" baseline="-25000"/>
              <a:t>3</a:t>
            </a:r>
            <a:r>
              <a:rPr lang="en-US"/>
              <a:t> đặc, nguội. 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CF4855-09F1-42A5-83AC-99C605484E30}"/>
              </a:ext>
            </a:extLst>
          </p:cNvPr>
          <p:cNvSpPr/>
          <p:nvPr/>
        </p:nvSpPr>
        <p:spPr>
          <a:xfrm>
            <a:off x="3376378" y="1378817"/>
            <a:ext cx="5995670" cy="1050925"/>
          </a:xfrm>
          <a:prstGeom prst="roundRect">
            <a:avLst>
              <a:gd name="adj" fmla="val 83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063AD3-C6CE-4279-B446-97FB255C4B43}"/>
              </a:ext>
            </a:extLst>
          </p:cNvPr>
          <p:cNvSpPr/>
          <p:nvPr/>
        </p:nvSpPr>
        <p:spPr>
          <a:xfrm>
            <a:off x="3627203" y="1540742"/>
            <a:ext cx="708025" cy="708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8207" name="Rectangle 20">
            <a:extLst>
              <a:ext uri="{FF2B5EF4-FFF2-40B4-BE49-F238E27FC236}">
                <a16:creationId xmlns:a16="http://schemas.microsoft.com/office/drawing/2014/main" id="{580DDF4A-B9B4-425C-92CC-F066B5A5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89" y="1643462"/>
            <a:ext cx="42735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TÍNH CHẤT HÓA HỌC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3EAC75-62AC-4645-82CD-7D6A85C6CBAC}"/>
              </a:ext>
            </a:extLst>
          </p:cNvPr>
          <p:cNvSpPr/>
          <p:nvPr/>
        </p:nvSpPr>
        <p:spPr>
          <a:xfrm>
            <a:off x="1863767" y="2013527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D46C71C-9299-4091-BA7E-1CB2307B1160}"/>
              </a:ext>
            </a:extLst>
          </p:cNvPr>
          <p:cNvSpPr/>
          <p:nvPr/>
        </p:nvSpPr>
        <p:spPr>
          <a:xfrm rot="5400000">
            <a:off x="2661698" y="3815646"/>
            <a:ext cx="147638" cy="1692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635CE-A1EC-486F-9E43-BF74DE572B5C}"/>
              </a:ext>
            </a:extLst>
          </p:cNvPr>
          <p:cNvSpPr txBox="1"/>
          <p:nvPr/>
        </p:nvSpPr>
        <p:spPr>
          <a:xfrm>
            <a:off x="3403977" y="287917"/>
            <a:ext cx="57134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AXIT NITRIC – MUỐI NITRAT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1534A-06A0-4A4E-8E15-EF0EE81931A7}"/>
              </a:ext>
            </a:extLst>
          </p:cNvPr>
          <p:cNvSpPr txBox="1"/>
          <p:nvPr/>
        </p:nvSpPr>
        <p:spPr>
          <a:xfrm>
            <a:off x="3372927" y="2496344"/>
            <a:ext cx="5693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rgbClr val="FF0000"/>
                </a:solidFill>
                <a:cs typeface="Arial" panose="020B0604020202020204" pitchFamily="34" charset="0"/>
              </a:rPr>
              <a:t>2. Tính oxi hóa mạnh</a:t>
            </a:r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en-US" sz="280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vi-VN" sz="100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vi-VN" sz="2800" i="1">
                <a:solidFill>
                  <a:schemeClr val="bg1"/>
                </a:solidFill>
                <a:cs typeface="Arial" panose="020B0604020202020204" pitchFamily="34" charset="0"/>
              </a:rPr>
              <a:t>a/ Tác dụng với kim loại </a:t>
            </a:r>
            <a:endParaRPr lang="en-US" sz="2800" i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A49213-1A46-4A59-B091-8D81A98C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2F5C06-FB36-4610-B676-D7BCEA3AC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698666"/>
              </p:ext>
            </p:extLst>
          </p:nvPr>
        </p:nvGraphicFramePr>
        <p:xfrm>
          <a:off x="3318208" y="3527748"/>
          <a:ext cx="6053839" cy="195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3" imgW="3149600" imgH="1244600" progId="Equation.DSMT4">
                  <p:embed/>
                </p:oleObj>
              </mc:Choice>
              <mc:Fallback>
                <p:oleObj name="Equation" r:id="rId3" imgW="3149600" imgH="1244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8208" y="3527748"/>
                        <a:ext cx="6053839" cy="19514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09BE7-F10C-48A4-8976-B9A3CB7298DA}"/>
              </a:ext>
            </a:extLst>
          </p:cNvPr>
          <p:cNvSpPr txBox="1"/>
          <p:nvPr/>
        </p:nvSpPr>
        <p:spPr>
          <a:xfrm>
            <a:off x="2820142" y="5554771"/>
            <a:ext cx="634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cs typeface="Arial" panose="020B0604020202020204" pitchFamily="34" charset="0"/>
              </a:rPr>
              <a:t>Chú ý:</a:t>
            </a:r>
            <a:r>
              <a:rPr lang="vi-VN" sz="2800" i="1">
                <a:solidFill>
                  <a:schemeClr val="bg1"/>
                </a:solidFill>
                <a:cs typeface="Arial" panose="020B0604020202020204" pitchFamily="34" charset="0"/>
              </a:rPr>
              <a:t> Một số kim loại (Al, Fe, Cr) bị thụ động hóa trong HNO</a:t>
            </a:r>
            <a:r>
              <a:rPr lang="en-US" sz="2800" i="1" baseline="-2500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r>
              <a:rPr lang="vi-VN" sz="2800" i="1">
                <a:solidFill>
                  <a:schemeClr val="bg1"/>
                </a:solidFill>
                <a:cs typeface="Arial" panose="020B0604020202020204" pitchFamily="34" charset="0"/>
              </a:rPr>
              <a:t> đặc, nguội. </a:t>
            </a:r>
          </a:p>
        </p:txBody>
      </p:sp>
    </p:spTree>
    <p:extLst>
      <p:ext uri="{BB962C8B-B14F-4D97-AF65-F5344CB8AC3E}">
        <p14:creationId xmlns:p14="http://schemas.microsoft.com/office/powerpoint/2010/main" val="395641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70CB53-4F14-4858-BC25-90BF32C39DC2}"/>
              </a:ext>
            </a:extLst>
          </p:cNvPr>
          <p:cNvSpPr/>
          <p:nvPr/>
        </p:nvSpPr>
        <p:spPr>
          <a:xfrm>
            <a:off x="1635167" y="2664403"/>
            <a:ext cx="9342582" cy="887413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0BC35E-1377-4C90-BDDF-944BAA2EBD15}"/>
              </a:ext>
            </a:extLst>
          </p:cNvPr>
          <p:cNvSpPr/>
          <p:nvPr/>
        </p:nvSpPr>
        <p:spPr>
          <a:xfrm>
            <a:off x="974767" y="3551816"/>
            <a:ext cx="9545682" cy="884237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39213-0A4B-45C2-937E-42151F9F10A7}"/>
              </a:ext>
            </a:extLst>
          </p:cNvPr>
          <p:cNvSpPr/>
          <p:nvPr/>
        </p:nvSpPr>
        <p:spPr>
          <a:xfrm>
            <a:off x="1635167" y="4436052"/>
            <a:ext cx="9342582" cy="884238"/>
          </a:xfrm>
          <a:prstGeom prst="round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E56403-8A58-43F9-8F84-F088A69A858C}"/>
              </a:ext>
            </a:extLst>
          </p:cNvPr>
          <p:cNvSpPr/>
          <p:nvPr/>
        </p:nvSpPr>
        <p:spPr>
          <a:xfrm>
            <a:off x="1635167" y="1780166"/>
            <a:ext cx="9342582" cy="884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131764-C966-4694-8F4A-558A50360F22}"/>
              </a:ext>
            </a:extLst>
          </p:cNvPr>
          <p:cNvSpPr/>
          <p:nvPr/>
        </p:nvSpPr>
        <p:spPr>
          <a:xfrm>
            <a:off x="1863767" y="2893002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60FB5F-D2DD-4C1C-BF61-A75962A7C1CF}"/>
              </a:ext>
            </a:extLst>
          </p:cNvPr>
          <p:cNvSpPr/>
          <p:nvPr/>
        </p:nvSpPr>
        <p:spPr>
          <a:xfrm>
            <a:off x="1138280" y="3777240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D21E47-C953-471E-848D-7728E8186DAC}"/>
              </a:ext>
            </a:extLst>
          </p:cNvPr>
          <p:cNvSpPr/>
          <p:nvPr/>
        </p:nvSpPr>
        <p:spPr>
          <a:xfrm>
            <a:off x="1863767" y="4653540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BC7C06-6892-40BF-96C7-E6D5A153C888}"/>
              </a:ext>
            </a:extLst>
          </p:cNvPr>
          <p:cNvSpPr/>
          <p:nvPr/>
        </p:nvSpPr>
        <p:spPr>
          <a:xfrm>
            <a:off x="2650891" y="1167823"/>
            <a:ext cx="7362361" cy="5218833"/>
          </a:xfrm>
          <a:prstGeom prst="roundRect">
            <a:avLst>
              <a:gd name="adj" fmla="val 23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CF4855-09F1-42A5-83AC-99C605484E30}"/>
              </a:ext>
            </a:extLst>
          </p:cNvPr>
          <p:cNvSpPr/>
          <p:nvPr/>
        </p:nvSpPr>
        <p:spPr>
          <a:xfrm>
            <a:off x="3376378" y="1378817"/>
            <a:ext cx="5995670" cy="1050925"/>
          </a:xfrm>
          <a:prstGeom prst="roundRect">
            <a:avLst>
              <a:gd name="adj" fmla="val 83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063AD3-C6CE-4279-B446-97FB255C4B43}"/>
              </a:ext>
            </a:extLst>
          </p:cNvPr>
          <p:cNvSpPr/>
          <p:nvPr/>
        </p:nvSpPr>
        <p:spPr>
          <a:xfrm>
            <a:off x="3627203" y="1540742"/>
            <a:ext cx="708025" cy="708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8207" name="Rectangle 20">
            <a:extLst>
              <a:ext uri="{FF2B5EF4-FFF2-40B4-BE49-F238E27FC236}">
                <a16:creationId xmlns:a16="http://schemas.microsoft.com/office/drawing/2014/main" id="{580DDF4A-B9B4-425C-92CC-F066B5A5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89" y="1643462"/>
            <a:ext cx="42735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TÍNH CHẤT HÓA HỌC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3EAC75-62AC-4645-82CD-7D6A85C6CBAC}"/>
              </a:ext>
            </a:extLst>
          </p:cNvPr>
          <p:cNvSpPr/>
          <p:nvPr/>
        </p:nvSpPr>
        <p:spPr>
          <a:xfrm>
            <a:off x="1863767" y="2013527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D46C71C-9299-4091-BA7E-1CB2307B1160}"/>
              </a:ext>
            </a:extLst>
          </p:cNvPr>
          <p:cNvSpPr/>
          <p:nvPr/>
        </p:nvSpPr>
        <p:spPr>
          <a:xfrm rot="5400000">
            <a:off x="2661698" y="3815646"/>
            <a:ext cx="147638" cy="1692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635CE-A1EC-486F-9E43-BF74DE572B5C}"/>
              </a:ext>
            </a:extLst>
          </p:cNvPr>
          <p:cNvSpPr txBox="1"/>
          <p:nvPr/>
        </p:nvSpPr>
        <p:spPr>
          <a:xfrm>
            <a:off x="3403977" y="287917"/>
            <a:ext cx="57134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AXIT NITRIC – MUỐI NITRAT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7E629E-82D7-4117-BFF0-F10456F6774E}"/>
              </a:ext>
            </a:extLst>
          </p:cNvPr>
          <p:cNvSpPr txBox="1"/>
          <p:nvPr/>
        </p:nvSpPr>
        <p:spPr>
          <a:xfrm>
            <a:off x="3372928" y="2606586"/>
            <a:ext cx="5693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rgbClr val="FF0000"/>
                </a:solidFill>
                <a:cs typeface="Arial" panose="020B0604020202020204" pitchFamily="34" charset="0"/>
              </a:rPr>
              <a:t>2. Tính oxi hóa mạnh</a:t>
            </a:r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en-US" sz="280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vi-VN" sz="100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28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sz="28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Tác dụng với </a:t>
            </a:r>
            <a:r>
              <a:rPr lang="en-US" sz="28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 kim</a:t>
            </a:r>
            <a:r>
              <a:rPr lang="vi-VN" sz="28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6FC26F7-34D9-4F54-8D08-C1C6B6B29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FFBF509-63B0-42DB-BE73-ABAFBCAAA9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894435"/>
              </p:ext>
            </p:extLst>
          </p:nvPr>
        </p:nvGraphicFramePr>
        <p:xfrm>
          <a:off x="3438015" y="3884323"/>
          <a:ext cx="6026111" cy="1916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3" imgW="2692080" imgH="761760" progId="Equation.DSMT4">
                  <p:embed/>
                </p:oleObj>
              </mc:Choice>
              <mc:Fallback>
                <p:oleObj name="Equation" r:id="rId3" imgW="2692080" imgH="7617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015" y="3884323"/>
                        <a:ext cx="6026111" cy="19162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997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70CB53-4F14-4858-BC25-90BF32C39DC2}"/>
              </a:ext>
            </a:extLst>
          </p:cNvPr>
          <p:cNvSpPr/>
          <p:nvPr/>
        </p:nvSpPr>
        <p:spPr>
          <a:xfrm>
            <a:off x="1635167" y="2664403"/>
            <a:ext cx="9342582" cy="887413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0BC35E-1377-4C90-BDDF-944BAA2EBD15}"/>
              </a:ext>
            </a:extLst>
          </p:cNvPr>
          <p:cNvSpPr/>
          <p:nvPr/>
        </p:nvSpPr>
        <p:spPr>
          <a:xfrm>
            <a:off x="974767" y="3551816"/>
            <a:ext cx="9545682" cy="884237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39213-0A4B-45C2-937E-42151F9F10A7}"/>
              </a:ext>
            </a:extLst>
          </p:cNvPr>
          <p:cNvSpPr/>
          <p:nvPr/>
        </p:nvSpPr>
        <p:spPr>
          <a:xfrm>
            <a:off x="1635167" y="4436052"/>
            <a:ext cx="9342582" cy="884238"/>
          </a:xfrm>
          <a:prstGeom prst="round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E56403-8A58-43F9-8F84-F088A69A858C}"/>
              </a:ext>
            </a:extLst>
          </p:cNvPr>
          <p:cNvSpPr/>
          <p:nvPr/>
        </p:nvSpPr>
        <p:spPr>
          <a:xfrm>
            <a:off x="1635167" y="1780166"/>
            <a:ext cx="9342582" cy="884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131764-C966-4694-8F4A-558A50360F22}"/>
              </a:ext>
            </a:extLst>
          </p:cNvPr>
          <p:cNvSpPr/>
          <p:nvPr/>
        </p:nvSpPr>
        <p:spPr>
          <a:xfrm>
            <a:off x="1863767" y="2893002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60FB5F-D2DD-4C1C-BF61-A75962A7C1CF}"/>
              </a:ext>
            </a:extLst>
          </p:cNvPr>
          <p:cNvSpPr/>
          <p:nvPr/>
        </p:nvSpPr>
        <p:spPr>
          <a:xfrm>
            <a:off x="1138280" y="3777240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D21E47-C953-471E-848D-7728E8186DAC}"/>
              </a:ext>
            </a:extLst>
          </p:cNvPr>
          <p:cNvSpPr/>
          <p:nvPr/>
        </p:nvSpPr>
        <p:spPr>
          <a:xfrm>
            <a:off x="1863767" y="4653540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BC7C06-6892-40BF-96C7-E6D5A153C888}"/>
              </a:ext>
            </a:extLst>
          </p:cNvPr>
          <p:cNvSpPr/>
          <p:nvPr/>
        </p:nvSpPr>
        <p:spPr>
          <a:xfrm>
            <a:off x="2650891" y="1167823"/>
            <a:ext cx="7362361" cy="5218833"/>
          </a:xfrm>
          <a:prstGeom prst="roundRect">
            <a:avLst>
              <a:gd name="adj" fmla="val 23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CF4855-09F1-42A5-83AC-99C605484E30}"/>
              </a:ext>
            </a:extLst>
          </p:cNvPr>
          <p:cNvSpPr/>
          <p:nvPr/>
        </p:nvSpPr>
        <p:spPr>
          <a:xfrm>
            <a:off x="3376378" y="1378817"/>
            <a:ext cx="5995670" cy="1050925"/>
          </a:xfrm>
          <a:prstGeom prst="roundRect">
            <a:avLst>
              <a:gd name="adj" fmla="val 83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063AD3-C6CE-4279-B446-97FB255C4B43}"/>
              </a:ext>
            </a:extLst>
          </p:cNvPr>
          <p:cNvSpPr/>
          <p:nvPr/>
        </p:nvSpPr>
        <p:spPr>
          <a:xfrm>
            <a:off x="3627203" y="1540742"/>
            <a:ext cx="708025" cy="708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8207" name="Rectangle 20">
            <a:extLst>
              <a:ext uri="{FF2B5EF4-FFF2-40B4-BE49-F238E27FC236}">
                <a16:creationId xmlns:a16="http://schemas.microsoft.com/office/drawing/2014/main" id="{580DDF4A-B9B4-425C-92CC-F066B5A5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89" y="1643462"/>
            <a:ext cx="42735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TÍNH CHẤT HÓA HỌC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3EAC75-62AC-4645-82CD-7D6A85C6CBAC}"/>
              </a:ext>
            </a:extLst>
          </p:cNvPr>
          <p:cNvSpPr/>
          <p:nvPr/>
        </p:nvSpPr>
        <p:spPr>
          <a:xfrm>
            <a:off x="1863767" y="2013527"/>
            <a:ext cx="558524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D46C71C-9299-4091-BA7E-1CB2307B1160}"/>
              </a:ext>
            </a:extLst>
          </p:cNvPr>
          <p:cNvSpPr/>
          <p:nvPr/>
        </p:nvSpPr>
        <p:spPr>
          <a:xfrm rot="5400000">
            <a:off x="2661698" y="3815646"/>
            <a:ext cx="147638" cy="1692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635CE-A1EC-486F-9E43-BF74DE572B5C}"/>
              </a:ext>
            </a:extLst>
          </p:cNvPr>
          <p:cNvSpPr txBox="1"/>
          <p:nvPr/>
        </p:nvSpPr>
        <p:spPr>
          <a:xfrm>
            <a:off x="3403977" y="287917"/>
            <a:ext cx="57134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AXIT NITRIC – MUỐI NITRAT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7E0D2-58C5-487A-985D-7BC30F1EAF82}"/>
              </a:ext>
            </a:extLst>
          </p:cNvPr>
          <p:cNvSpPr txBox="1"/>
          <p:nvPr/>
        </p:nvSpPr>
        <p:spPr>
          <a:xfrm>
            <a:off x="3372928" y="2606586"/>
            <a:ext cx="569336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rgbClr val="FF0000"/>
                </a:solidFill>
                <a:cs typeface="Arial" panose="020B0604020202020204" pitchFamily="34" charset="0"/>
              </a:rPr>
              <a:t>2. Tính oxi hóa mạnh</a:t>
            </a:r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en-US" sz="280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vi-VN" sz="100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28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8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Tác dụng với </a:t>
            </a:r>
            <a:r>
              <a:rPr lang="en-US" sz="28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 chất</a:t>
            </a:r>
          </a:p>
          <a:p>
            <a:r>
              <a:rPr lang="vi-VN" sz="2800" i="1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- HNO</a:t>
            </a:r>
            <a:r>
              <a:rPr lang="en-US" sz="2800" baseline="-2500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r>
              <a:rPr lang="vi-VN" sz="2800">
                <a:solidFill>
                  <a:schemeClr val="bg1"/>
                </a:solidFill>
                <a:cs typeface="Arial" panose="020B0604020202020204" pitchFamily="34" charset="0"/>
              </a:rPr>
              <a:t> đặc oxi hóa được nhiều hợp chất vô cơ và hữu cơ.</a:t>
            </a:r>
            <a:endParaRPr lang="en-US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850A485-E9D1-42D0-956C-966B46D63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402" y="4647614"/>
            <a:ext cx="201844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CC8979-235E-49BA-9FEA-2E73E41A97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211556"/>
              </p:ext>
            </p:extLst>
          </p:nvPr>
        </p:nvGraphicFramePr>
        <p:xfrm>
          <a:off x="3109403" y="4647614"/>
          <a:ext cx="6288846" cy="588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3" imgW="2679700" imgH="241300" progId="Equation.DSMT4">
                  <p:embed/>
                </p:oleObj>
              </mc:Choice>
              <mc:Fallback>
                <p:oleObj name="Equation" r:id="rId3" imgW="2679700" imgH="241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403" y="4647614"/>
                        <a:ext cx="6288846" cy="5887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123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2" name="Picture 12" descr="images (16)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62400" y="2590800"/>
            <a:ext cx="4419600" cy="1181100"/>
          </a:xfrm>
          <a:prstGeom prst="rect">
            <a:avLst/>
          </a:prstGeom>
          <a:noFill/>
        </p:spPr>
      </p:pic>
      <p:pic>
        <p:nvPicPr>
          <p:cNvPr id="71691" name="Picture 11" descr="images (16)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4800" y="3352800"/>
            <a:ext cx="4419600" cy="1181100"/>
          </a:xfrm>
          <a:prstGeom prst="rect">
            <a:avLst/>
          </a:prstGeom>
          <a:noFill/>
        </p:spPr>
      </p:pic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9402B988-E3A1-4CD8-8225-E4A985A0CC99}"/>
              </a:ext>
            </a:extLst>
          </p:cNvPr>
          <p:cNvSpPr/>
          <p:nvPr/>
        </p:nvSpPr>
        <p:spPr>
          <a:xfrm rot="1026657">
            <a:off x="4557820" y="2228313"/>
            <a:ext cx="3478625" cy="2401372"/>
          </a:xfrm>
          <a:prstGeom prst="irregularSeal2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0AC7A-D5EF-4739-A52B-1E6C6C2A3C8E}"/>
              </a:ext>
            </a:extLst>
          </p:cNvPr>
          <p:cNvSpPr txBox="1"/>
          <p:nvPr/>
        </p:nvSpPr>
        <p:spPr>
          <a:xfrm>
            <a:off x="5070764" y="3181350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6600">
                  <a:solidFill>
                    <a:srgbClr val="9BBB59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504D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ỨNG DỤNG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91019B-D67C-4AA4-B06A-75625A4D55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0987" y="201450"/>
            <a:ext cx="3588042" cy="297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B69C3-DE1C-4811-A226-0677D2EB21D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90512" y="3352800"/>
            <a:ext cx="3582216" cy="3318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751E1A-F92F-4A76-B760-4D028E9900D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534400" y="3676651"/>
            <a:ext cx="3367088" cy="2994721"/>
          </a:xfrm>
          <a:prstGeom prst="rect">
            <a:avLst/>
          </a:prstGeom>
        </p:spPr>
      </p:pic>
      <p:pic>
        <p:nvPicPr>
          <p:cNvPr id="5124" name="Picture 4" descr="Káº¿t quáº£ hÃ¬nh áº£nh cho thuá»c nhuá»m">
            <a:extLst>
              <a:ext uri="{FF2B5EF4-FFF2-40B4-BE49-F238E27FC236}">
                <a16:creationId xmlns:a16="http://schemas.microsoft.com/office/drawing/2014/main" id="{A829B18E-8707-4852-9980-9F0B3A5A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01450"/>
            <a:ext cx="3366613" cy="315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CE19D0-BE94-48E9-A888-D1218B318DAA}"/>
              </a:ext>
            </a:extLst>
          </p:cNvPr>
          <p:cNvSpPr/>
          <p:nvPr/>
        </p:nvSpPr>
        <p:spPr>
          <a:xfrm>
            <a:off x="1825170" y="2853986"/>
            <a:ext cx="8853715" cy="887413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E821F5-B703-4D49-A9A3-10F5EB1EEFCC}"/>
              </a:ext>
            </a:extLst>
          </p:cNvPr>
          <p:cNvSpPr/>
          <p:nvPr/>
        </p:nvSpPr>
        <p:spPr>
          <a:xfrm>
            <a:off x="1825170" y="3741399"/>
            <a:ext cx="8853715" cy="884237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A32CCE-47DD-4B57-83DB-EA34A40A431E}"/>
              </a:ext>
            </a:extLst>
          </p:cNvPr>
          <p:cNvSpPr/>
          <p:nvPr/>
        </p:nvSpPr>
        <p:spPr>
          <a:xfrm>
            <a:off x="1164770" y="4625635"/>
            <a:ext cx="9046187" cy="884238"/>
          </a:xfrm>
          <a:prstGeom prst="round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AB6060-5038-4DB0-9306-6DFCDE0AFF29}"/>
              </a:ext>
            </a:extLst>
          </p:cNvPr>
          <p:cNvSpPr/>
          <p:nvPr/>
        </p:nvSpPr>
        <p:spPr>
          <a:xfrm>
            <a:off x="1825170" y="1969749"/>
            <a:ext cx="8853715" cy="884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C31AD5-DDA3-4904-BA46-76E9099B1B18}"/>
              </a:ext>
            </a:extLst>
          </p:cNvPr>
          <p:cNvSpPr/>
          <p:nvPr/>
        </p:nvSpPr>
        <p:spPr>
          <a:xfrm>
            <a:off x="2053771" y="3082585"/>
            <a:ext cx="419100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0F4F5A-13A8-4880-A0FE-2BB658444DD2}"/>
              </a:ext>
            </a:extLst>
          </p:cNvPr>
          <p:cNvSpPr/>
          <p:nvPr/>
        </p:nvSpPr>
        <p:spPr>
          <a:xfrm>
            <a:off x="2053771" y="3966823"/>
            <a:ext cx="419100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8E2448-9103-4739-937C-32784ACD8937}"/>
              </a:ext>
            </a:extLst>
          </p:cNvPr>
          <p:cNvSpPr/>
          <p:nvPr/>
        </p:nvSpPr>
        <p:spPr>
          <a:xfrm>
            <a:off x="1328284" y="4843123"/>
            <a:ext cx="419100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883CAB1-1DFF-4BBF-98B7-49C1235CEA63}"/>
              </a:ext>
            </a:extLst>
          </p:cNvPr>
          <p:cNvSpPr/>
          <p:nvPr/>
        </p:nvSpPr>
        <p:spPr>
          <a:xfrm>
            <a:off x="2643414" y="1121229"/>
            <a:ext cx="6977112" cy="5246914"/>
          </a:xfrm>
          <a:prstGeom prst="roundRect">
            <a:avLst>
              <a:gd name="adj" fmla="val 23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E109D70-F304-48B2-9D03-A1FF850604A1}"/>
              </a:ext>
            </a:extLst>
          </p:cNvPr>
          <p:cNvSpPr/>
          <p:nvPr/>
        </p:nvSpPr>
        <p:spPr>
          <a:xfrm rot="5400000">
            <a:off x="2606248" y="4971682"/>
            <a:ext cx="147638" cy="16039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E5E9F54-2051-4853-AA65-C22150AFCD85}"/>
              </a:ext>
            </a:extLst>
          </p:cNvPr>
          <p:cNvSpPr/>
          <p:nvPr/>
        </p:nvSpPr>
        <p:spPr>
          <a:xfrm>
            <a:off x="3174571" y="1359354"/>
            <a:ext cx="6002086" cy="1050925"/>
          </a:xfrm>
          <a:prstGeom prst="roundRect">
            <a:avLst>
              <a:gd name="adj" fmla="val 83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EF8A1-5378-4F30-A9BA-508CC18597E5}"/>
              </a:ext>
            </a:extLst>
          </p:cNvPr>
          <p:cNvSpPr/>
          <p:nvPr/>
        </p:nvSpPr>
        <p:spPr>
          <a:xfrm>
            <a:off x="3425397" y="1521279"/>
            <a:ext cx="718474" cy="708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9232" name="Rectangle 20">
            <a:extLst>
              <a:ext uri="{FF2B5EF4-FFF2-40B4-BE49-F238E27FC236}">
                <a16:creationId xmlns:a16="http://schemas.microsoft.com/office/drawing/2014/main" id="{7A4554AC-7D9F-4DD8-B58B-A601FFB5B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7881" y="1624000"/>
            <a:ext cx="43854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 DỤNG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E634A-337F-4F4F-96B5-66455ECD7532}"/>
              </a:ext>
            </a:extLst>
          </p:cNvPr>
          <p:cNvSpPr/>
          <p:nvPr/>
        </p:nvSpPr>
        <p:spPr>
          <a:xfrm>
            <a:off x="2053771" y="2203110"/>
            <a:ext cx="419100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21E2E-B777-4C08-B4D1-C6BF1C53CD2E}"/>
              </a:ext>
            </a:extLst>
          </p:cNvPr>
          <p:cNvSpPr txBox="1"/>
          <p:nvPr/>
        </p:nvSpPr>
        <p:spPr>
          <a:xfrm>
            <a:off x="3627203" y="2599500"/>
            <a:ext cx="5693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Axit nitric có rất nhiều ứng dụng quan trọng.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51671B-431F-4F78-A7E9-87C2CBDA15A5}"/>
              </a:ext>
            </a:extLst>
          </p:cNvPr>
          <p:cNvSpPr txBox="1"/>
          <p:nvPr/>
        </p:nvSpPr>
        <p:spPr>
          <a:xfrm>
            <a:off x="3627203" y="3553607"/>
            <a:ext cx="5693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vi-VN" sz="2800">
                <a:solidFill>
                  <a:srgbClr val="000000"/>
                </a:solidFill>
                <a:cs typeface="Arial" panose="020B0604020202020204" pitchFamily="34" charset="0"/>
              </a:rPr>
              <a:t>- Dùng để điều chế phân đạm NH4NO3, ...</a:t>
            </a:r>
          </a:p>
          <a:p>
            <a:pPr lvl="0">
              <a:defRPr/>
            </a:pPr>
            <a:r>
              <a:rPr lang="vi-VN" sz="2800">
                <a:solidFill>
                  <a:srgbClr val="000000"/>
                </a:solidFill>
                <a:cs typeface="Arial" panose="020B0604020202020204" pitchFamily="34" charset="0"/>
              </a:rPr>
              <a:t>- Sản xuất thuốc nổ (TNT), thuốc nhuộm, dược phẩm,...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14DF55-95B3-4664-992E-7110BF54E1A0}"/>
              </a:ext>
            </a:extLst>
          </p:cNvPr>
          <p:cNvSpPr txBox="1"/>
          <p:nvPr/>
        </p:nvSpPr>
        <p:spPr>
          <a:xfrm>
            <a:off x="3403977" y="287917"/>
            <a:ext cx="57134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AXIT NITRIC – MUỐI NITRAT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03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4045A-BCBC-4E85-9B67-1867E1633B89}"/>
              </a:ext>
            </a:extLst>
          </p:cNvPr>
          <p:cNvSpPr txBox="1"/>
          <p:nvPr/>
        </p:nvSpPr>
        <p:spPr>
          <a:xfrm>
            <a:off x="498764" y="1905506"/>
            <a:ext cx="1842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TÓM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TẮT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A8405-745A-4626-8944-71731E41FF33}"/>
              </a:ext>
            </a:extLst>
          </p:cNvPr>
          <p:cNvSpPr txBox="1"/>
          <p:nvPr/>
        </p:nvSpPr>
        <p:spPr>
          <a:xfrm>
            <a:off x="9850582" y="1905506"/>
            <a:ext cx="1842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SƠ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DUY</a:t>
            </a:r>
          </a:p>
        </p:txBody>
      </p:sp>
    </p:spTree>
    <p:extLst>
      <p:ext uri="{BB962C8B-B14F-4D97-AF65-F5344CB8AC3E}">
        <p14:creationId xmlns:p14="http://schemas.microsoft.com/office/powerpoint/2010/main" val="1514506617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6103F4-5560-4C1D-8E30-56EBD7C4F38D}"/>
              </a:ext>
            </a:extLst>
          </p:cNvPr>
          <p:cNvSpPr/>
          <p:nvPr/>
        </p:nvSpPr>
        <p:spPr>
          <a:xfrm>
            <a:off x="3589178" y="1434052"/>
            <a:ext cx="7272997" cy="1659987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Wave1">
              <a:avLst>
                <a:gd name="adj1" fmla="val 12500"/>
                <a:gd name="adj2" fmla="val -384"/>
              </a:avLst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 w="12700">
                  <a:noFill/>
                  <a:prstDash val="solid"/>
                </a:ln>
                <a:solidFill>
                  <a:srgbClr val="92D05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CHÚC CÁC EM HỌC TỐT!</a:t>
            </a:r>
            <a:endParaRPr kumimoji="0" lang="en-US" sz="4400" b="1" i="0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92D050"/>
              </a:solidFill>
              <a:effectLst>
                <a:innerShdw blurRad="177800">
                  <a:srgbClr val="A5A5A5">
                    <a:lumMod val="50000"/>
                  </a:srgbClr>
                </a:inn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43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2000" r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3FBAF087-7A20-4582-9547-FD86F9BB1C45}"/>
              </a:ext>
            </a:extLst>
          </p:cNvPr>
          <p:cNvSpPr/>
          <p:nvPr/>
        </p:nvSpPr>
        <p:spPr>
          <a:xfrm>
            <a:off x="2382982" y="1690255"/>
            <a:ext cx="7204363" cy="1413164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Câu 1: </a:t>
            </a:r>
            <a:r>
              <a:rPr lang="vi-VN" sz="2800">
                <a:solidFill>
                  <a:prstClr val="black"/>
                </a:solidFill>
                <a:cs typeface="Arial" panose="020B0604020202020204" pitchFamily="34" charset="0"/>
              </a:rPr>
              <a:t>Khí nitơ đioxit (NO) có màu gì?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303D8-FBA9-4EFF-B289-397DDE4A7FC0}"/>
              </a:ext>
            </a:extLst>
          </p:cNvPr>
          <p:cNvSpPr txBox="1"/>
          <p:nvPr/>
        </p:nvSpPr>
        <p:spPr>
          <a:xfrm>
            <a:off x="4197927" y="3429000"/>
            <a:ext cx="40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KHÔNG 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ÀU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Left 5">
            <a:hlinkClick r:id="rId3" action="ppaction://hlinksldjump"/>
            <a:extLst>
              <a:ext uri="{FF2B5EF4-FFF2-40B4-BE49-F238E27FC236}">
                <a16:creationId xmlns:a16="http://schemas.microsoft.com/office/drawing/2014/main" id="{08EEA94B-7B4C-4008-B58F-3BCDA46D18D8}"/>
              </a:ext>
            </a:extLst>
          </p:cNvPr>
          <p:cNvSpPr/>
          <p:nvPr/>
        </p:nvSpPr>
        <p:spPr>
          <a:xfrm>
            <a:off x="235527" y="6123708"/>
            <a:ext cx="872837" cy="581891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6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2000" r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E1DEC896-0A9A-4A76-A298-0ECCDB0BBFF5}"/>
              </a:ext>
            </a:extLst>
          </p:cNvPr>
          <p:cNvSpPr/>
          <p:nvPr/>
        </p:nvSpPr>
        <p:spPr>
          <a:xfrm>
            <a:off x="2286000" y="1662545"/>
            <a:ext cx="7620000" cy="1870363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Câu 2: </a:t>
            </a:r>
            <a:r>
              <a:rPr lang="vi-VN" sz="2800">
                <a:solidFill>
                  <a:prstClr val="black"/>
                </a:solidFill>
                <a:cs typeface="Arial" panose="020B0604020202020204" pitchFamily="34" charset="0"/>
              </a:rPr>
              <a:t>Để nhận biết muối amoni, người ta thường cho muối amoni tác dụng với dung dịch nào?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C4474-6793-4461-8F95-2B21AE1542CF}"/>
              </a:ext>
            </a:extLst>
          </p:cNvPr>
          <p:cNvSpPr txBox="1"/>
          <p:nvPr/>
        </p:nvSpPr>
        <p:spPr>
          <a:xfrm>
            <a:off x="4080163" y="3830782"/>
            <a:ext cx="40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ZƠ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Left 3">
            <a:hlinkClick r:id="rId3" action="ppaction://hlinksldjump"/>
            <a:extLst>
              <a:ext uri="{FF2B5EF4-FFF2-40B4-BE49-F238E27FC236}">
                <a16:creationId xmlns:a16="http://schemas.microsoft.com/office/drawing/2014/main" id="{3439C3F6-46E6-4C11-A79A-DAC651162CE0}"/>
              </a:ext>
            </a:extLst>
          </p:cNvPr>
          <p:cNvSpPr/>
          <p:nvPr/>
        </p:nvSpPr>
        <p:spPr>
          <a:xfrm>
            <a:off x="235527" y="6123708"/>
            <a:ext cx="872837" cy="581891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39" y="5276212"/>
            <a:ext cx="2521407" cy="13666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3195" y="2297035"/>
            <a:ext cx="9906510" cy="202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TRÒ CHƠI   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 TÌM ẨN SỐ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6305" y="1426529"/>
            <a:ext cx="3400291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KHỞI ĐỘNG</a:t>
            </a:r>
            <a:endParaRPr kumimoji="0" lang="en-US" sz="4200" b="1" i="0" u="none" strike="noStrike" kern="1200" cap="none" spc="0" normalizeH="0" baseline="0" noProof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274888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2000" r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EB2E5-52CC-40BA-A19C-0445EC704C1A}"/>
              </a:ext>
            </a:extLst>
          </p:cNvPr>
          <p:cNvSpPr txBox="1"/>
          <p:nvPr/>
        </p:nvSpPr>
        <p:spPr>
          <a:xfrm>
            <a:off x="4197927" y="3429000"/>
            <a:ext cx="40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EF24CAF5-E947-4BBA-A7F3-D35AD0F42D64}"/>
              </a:ext>
            </a:extLst>
          </p:cNvPr>
          <p:cNvSpPr/>
          <p:nvPr/>
        </p:nvSpPr>
        <p:spPr>
          <a:xfrm>
            <a:off x="2382982" y="1690255"/>
            <a:ext cx="7204363" cy="1413164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Câu 3: </a:t>
            </a:r>
            <a:r>
              <a:rPr lang="vi-VN" sz="2800">
                <a:solidFill>
                  <a:prstClr val="black"/>
                </a:solidFill>
                <a:cs typeface="Arial" panose="020B0604020202020204" pitchFamily="34" charset="0"/>
              </a:rPr>
              <a:t>Chu kì nào chứa nguyên tố Nitơ?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Arrow: Left 3">
            <a:hlinkClick r:id="rId3" action="ppaction://hlinksldjump"/>
            <a:extLst>
              <a:ext uri="{FF2B5EF4-FFF2-40B4-BE49-F238E27FC236}">
                <a16:creationId xmlns:a16="http://schemas.microsoft.com/office/drawing/2014/main" id="{2F838BB3-6641-427F-AA6B-200BC9882FB3}"/>
              </a:ext>
            </a:extLst>
          </p:cNvPr>
          <p:cNvSpPr/>
          <p:nvPr/>
        </p:nvSpPr>
        <p:spPr>
          <a:xfrm>
            <a:off x="235527" y="6123708"/>
            <a:ext cx="872837" cy="581891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8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2000" r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44398527-C81C-4A23-8781-C5AAE02C5618}"/>
              </a:ext>
            </a:extLst>
          </p:cNvPr>
          <p:cNvSpPr/>
          <p:nvPr/>
        </p:nvSpPr>
        <p:spPr>
          <a:xfrm>
            <a:off x="2382982" y="1690255"/>
            <a:ext cx="7204363" cy="1413164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Câu 4</a:t>
            </a:r>
            <a:r>
              <a:rPr lang="en-US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Khi tác dụng với H2, N2 thể hiện tính chất gì?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E5A82-83EA-4AF7-A0C2-F1F4699B8FB2}"/>
              </a:ext>
            </a:extLst>
          </p:cNvPr>
          <p:cNvSpPr txBox="1"/>
          <p:nvPr/>
        </p:nvSpPr>
        <p:spPr>
          <a:xfrm>
            <a:off x="4080163" y="3429000"/>
            <a:ext cx="40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HÓA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Arrow: Left 4">
            <a:hlinkClick r:id="rId3" action="ppaction://hlinksldjump"/>
            <a:extLst>
              <a:ext uri="{FF2B5EF4-FFF2-40B4-BE49-F238E27FC236}">
                <a16:creationId xmlns:a16="http://schemas.microsoft.com/office/drawing/2014/main" id="{BD0114C4-E2DD-48E2-9C65-66C4C0AA8DB3}"/>
              </a:ext>
            </a:extLst>
          </p:cNvPr>
          <p:cNvSpPr/>
          <p:nvPr/>
        </p:nvSpPr>
        <p:spPr>
          <a:xfrm>
            <a:off x="235527" y="6123708"/>
            <a:ext cx="872837" cy="581891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20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2000" r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19218-EB79-4B66-8FA8-E38815F9DC8A}"/>
              </a:ext>
            </a:extLst>
          </p:cNvPr>
          <p:cNvSpPr txBox="1"/>
          <p:nvPr/>
        </p:nvSpPr>
        <p:spPr>
          <a:xfrm>
            <a:off x="4080163" y="3429000"/>
            <a:ext cx="40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MUỐI NI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14DA5DF1-E273-45EC-9F9A-713285A569A4}"/>
              </a:ext>
            </a:extLst>
          </p:cNvPr>
          <p:cNvSpPr/>
          <p:nvPr/>
        </p:nvSpPr>
        <p:spPr>
          <a:xfrm>
            <a:off x="2382982" y="1690255"/>
            <a:ext cx="7204363" cy="1413164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Câu 5: </a:t>
            </a:r>
            <a:r>
              <a:rPr lang="vi-VN" sz="2800">
                <a:solidFill>
                  <a:prstClr val="black"/>
                </a:solidFill>
                <a:cs typeface="Arial" panose="020B0604020202020204" pitchFamily="34" charset="0"/>
              </a:rPr>
              <a:t>Sản phẩm của phản ứng giữa Nitơ với kim loại?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Arrow: Left 3">
            <a:hlinkClick r:id="rId3" action="ppaction://hlinksldjump"/>
            <a:extLst>
              <a:ext uri="{FF2B5EF4-FFF2-40B4-BE49-F238E27FC236}">
                <a16:creationId xmlns:a16="http://schemas.microsoft.com/office/drawing/2014/main" id="{DF95371F-5319-4AC9-995F-2A0A1514F87A}"/>
              </a:ext>
            </a:extLst>
          </p:cNvPr>
          <p:cNvSpPr/>
          <p:nvPr/>
        </p:nvSpPr>
        <p:spPr>
          <a:xfrm>
            <a:off x="235527" y="6123708"/>
            <a:ext cx="872837" cy="581891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33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2000" r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C6B71-E0CB-4B2A-8A05-838119D9EC5C}"/>
              </a:ext>
            </a:extLst>
          </p:cNvPr>
          <p:cNvSpPr txBox="1"/>
          <p:nvPr/>
        </p:nvSpPr>
        <p:spPr>
          <a:xfrm>
            <a:off x="4031672" y="3429000"/>
            <a:ext cx="40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BAZƠ YẾ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83A74FCA-18CF-4CD3-93ED-CA14E208314D}"/>
              </a:ext>
            </a:extLst>
          </p:cNvPr>
          <p:cNvSpPr/>
          <p:nvPr/>
        </p:nvSpPr>
        <p:spPr>
          <a:xfrm>
            <a:off x="2382982" y="1690255"/>
            <a:ext cx="7329054" cy="1413164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Câu 6</a:t>
            </a:r>
            <a:r>
              <a:rPr lang="en-US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Ngoài tính khử, NH3 còn có tính chất hóa học nào?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Arrow: Left 3">
            <a:hlinkClick r:id="rId3" action="ppaction://hlinksldjump"/>
            <a:extLst>
              <a:ext uri="{FF2B5EF4-FFF2-40B4-BE49-F238E27FC236}">
                <a16:creationId xmlns:a16="http://schemas.microsoft.com/office/drawing/2014/main" id="{8E1C78E4-1206-4EC8-A187-6385781D6CEB}"/>
              </a:ext>
            </a:extLst>
          </p:cNvPr>
          <p:cNvSpPr/>
          <p:nvPr/>
        </p:nvSpPr>
        <p:spPr>
          <a:xfrm>
            <a:off x="235527" y="6123708"/>
            <a:ext cx="872837" cy="581891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52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2000" r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34BC89-877A-4F8C-AA34-78A8DF6A0182}"/>
              </a:ext>
            </a:extLst>
          </p:cNvPr>
          <p:cNvSpPr txBox="1"/>
          <p:nvPr/>
        </p:nvSpPr>
        <p:spPr>
          <a:xfrm>
            <a:off x="4080163" y="3636818"/>
            <a:ext cx="40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48A97B64-E310-4B06-872F-78078B24EF85}"/>
              </a:ext>
            </a:extLst>
          </p:cNvPr>
          <p:cNvSpPr/>
          <p:nvPr/>
        </p:nvSpPr>
        <p:spPr>
          <a:xfrm>
            <a:off x="2382982" y="1690254"/>
            <a:ext cx="7578436" cy="1738745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Câu 7</a:t>
            </a:r>
            <a:r>
              <a:rPr lang="en-US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Khi dùng giấy quỳ tím ẩm để nhận biết khí amoniac, quỳ tím sẽ chuyển thành màu gì?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Arrow: Left 3">
            <a:hlinkClick r:id="rId3" action="ppaction://hlinksldjump"/>
            <a:extLst>
              <a:ext uri="{FF2B5EF4-FFF2-40B4-BE49-F238E27FC236}">
                <a16:creationId xmlns:a16="http://schemas.microsoft.com/office/drawing/2014/main" id="{F41C66B5-60B1-43AD-920C-13532F1E4C8D}"/>
              </a:ext>
            </a:extLst>
          </p:cNvPr>
          <p:cNvSpPr/>
          <p:nvPr/>
        </p:nvSpPr>
        <p:spPr>
          <a:xfrm>
            <a:off x="235527" y="6123708"/>
            <a:ext cx="872837" cy="581891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0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2000" r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BED20-F5D6-4AB9-A728-FCE297010C5C}"/>
              </a:ext>
            </a:extLst>
          </p:cNvPr>
          <p:cNvSpPr txBox="1"/>
          <p:nvPr/>
        </p:nvSpPr>
        <p:spPr>
          <a:xfrm>
            <a:off x="3321626" y="3105834"/>
            <a:ext cx="554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BẠN THẬT MAY MẮN!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Arrow: Left 2">
            <a:hlinkClick r:id="rId3" action="ppaction://hlinksldjump"/>
            <a:extLst>
              <a:ext uri="{FF2B5EF4-FFF2-40B4-BE49-F238E27FC236}">
                <a16:creationId xmlns:a16="http://schemas.microsoft.com/office/drawing/2014/main" id="{DA74C2DF-46DF-4A8D-AA17-6062E18A5823}"/>
              </a:ext>
            </a:extLst>
          </p:cNvPr>
          <p:cNvSpPr/>
          <p:nvPr/>
        </p:nvSpPr>
        <p:spPr>
          <a:xfrm>
            <a:off x="235527" y="6123708"/>
            <a:ext cx="872837" cy="581891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43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 + dd HNO3 loang">
            <a:hlinkClick r:id="" action="ppaction://media"/>
            <a:extLst>
              <a:ext uri="{FF2B5EF4-FFF2-40B4-BE49-F238E27FC236}">
                <a16:creationId xmlns:a16="http://schemas.microsoft.com/office/drawing/2014/main" id="{E9CADE29-1FCA-4AD2-8BA2-8AC3EA643B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68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8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Đồng phản ứng với HNO3 đặc">
            <a:hlinkClick r:id="" action="ppaction://media"/>
            <a:extLst>
              <a:ext uri="{FF2B5EF4-FFF2-40B4-BE49-F238E27FC236}">
                <a16:creationId xmlns:a16="http://schemas.microsoft.com/office/drawing/2014/main" id="{E34A13CC-4802-482E-AF9E-6D9D3E8B1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4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cbon tác dụng với HNO3">
            <a:hlinkClick r:id="" action="ppaction://media"/>
            <a:extLst>
              <a:ext uri="{FF2B5EF4-FFF2-40B4-BE49-F238E27FC236}">
                <a16:creationId xmlns:a16="http://schemas.microsoft.com/office/drawing/2014/main" id="{544D4E25-2F06-49AC-9B67-42AD7CF2E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64E966-C43D-486F-A9B4-9A383D698ECF}"/>
              </a:ext>
            </a:extLst>
          </p:cNvPr>
          <p:cNvSpPr/>
          <p:nvPr/>
        </p:nvSpPr>
        <p:spPr>
          <a:xfrm>
            <a:off x="0" y="0"/>
            <a:ext cx="3054096" cy="3429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BCD8E-C637-4738-B235-1F068D744E12}"/>
              </a:ext>
            </a:extLst>
          </p:cNvPr>
          <p:cNvSpPr/>
          <p:nvPr/>
        </p:nvSpPr>
        <p:spPr>
          <a:xfrm>
            <a:off x="-12192" y="3428997"/>
            <a:ext cx="3054095" cy="3429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C9F2DB-4E78-461A-B76F-03863EA324D5}"/>
              </a:ext>
            </a:extLst>
          </p:cNvPr>
          <p:cNvSpPr/>
          <p:nvPr/>
        </p:nvSpPr>
        <p:spPr>
          <a:xfrm>
            <a:off x="3054096" y="0"/>
            <a:ext cx="3054096" cy="3428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FD9F3-B7B3-4ABC-8BA6-A79BC16A5455}"/>
              </a:ext>
            </a:extLst>
          </p:cNvPr>
          <p:cNvSpPr/>
          <p:nvPr/>
        </p:nvSpPr>
        <p:spPr>
          <a:xfrm>
            <a:off x="6108192" y="-1"/>
            <a:ext cx="3054096" cy="3429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800" b="1" i="0" u="none" strike="noStrike" kern="1200" cap="none" spc="0" normalizeH="0" baseline="0" noProof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0BB12-924A-4C27-B39A-C3615744C0C8}"/>
              </a:ext>
            </a:extLst>
          </p:cNvPr>
          <p:cNvSpPr/>
          <p:nvPr/>
        </p:nvSpPr>
        <p:spPr>
          <a:xfrm>
            <a:off x="9137904" y="-3"/>
            <a:ext cx="3054096" cy="3429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8EF859-FF4D-4867-95EC-235377CCF067}"/>
              </a:ext>
            </a:extLst>
          </p:cNvPr>
          <p:cNvSpPr/>
          <p:nvPr/>
        </p:nvSpPr>
        <p:spPr>
          <a:xfrm>
            <a:off x="3041905" y="3428998"/>
            <a:ext cx="3054095" cy="3429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n-US" sz="1800" b="1" i="0" u="none" strike="noStrike" kern="1200" cap="none" spc="0" normalizeH="0" baseline="0" noProof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8FA5BA-5FDC-40D4-A539-8CF5552CA81F}"/>
              </a:ext>
            </a:extLst>
          </p:cNvPr>
          <p:cNvSpPr/>
          <p:nvPr/>
        </p:nvSpPr>
        <p:spPr>
          <a:xfrm>
            <a:off x="6083808" y="3428997"/>
            <a:ext cx="3054095" cy="3429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1800" b="1" i="0" u="none" strike="noStrike" kern="1200" cap="none" spc="0" normalizeH="0" baseline="0" noProof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411445-24BB-46F8-9D44-CC4156EFF8E4}"/>
              </a:ext>
            </a:extLst>
          </p:cNvPr>
          <p:cNvSpPr/>
          <p:nvPr/>
        </p:nvSpPr>
        <p:spPr>
          <a:xfrm>
            <a:off x="9137904" y="3428998"/>
            <a:ext cx="3054095" cy="3429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en-US" sz="1800" b="1" i="0" u="none" strike="noStrike" kern="1200" cap="none" spc="0" normalizeH="0" baseline="0" noProof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tar: 5 Points 1">
            <a:hlinkClick r:id="rId3" action="ppaction://hlinksldjump"/>
            <a:extLst>
              <a:ext uri="{FF2B5EF4-FFF2-40B4-BE49-F238E27FC236}">
                <a16:creationId xmlns:a16="http://schemas.microsoft.com/office/drawing/2014/main" id="{FCAE19EA-8A78-4892-BE96-26B7DB7BF690}"/>
              </a:ext>
            </a:extLst>
          </p:cNvPr>
          <p:cNvSpPr/>
          <p:nvPr/>
        </p:nvSpPr>
        <p:spPr>
          <a:xfrm>
            <a:off x="180109" y="2770909"/>
            <a:ext cx="595746" cy="5126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tar: 5 Points 12">
            <a:hlinkClick r:id="rId4" action="ppaction://hlinksldjump"/>
            <a:extLst>
              <a:ext uri="{FF2B5EF4-FFF2-40B4-BE49-F238E27FC236}">
                <a16:creationId xmlns:a16="http://schemas.microsoft.com/office/drawing/2014/main" id="{66C243F5-C9F6-4AE4-955B-91B981A63F93}"/>
              </a:ext>
            </a:extLst>
          </p:cNvPr>
          <p:cNvSpPr/>
          <p:nvPr/>
        </p:nvSpPr>
        <p:spPr>
          <a:xfrm>
            <a:off x="3234205" y="2770908"/>
            <a:ext cx="595746" cy="5126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tar: 5 Points 13">
            <a:hlinkClick r:id="rId5" action="ppaction://hlinksldjump"/>
            <a:extLst>
              <a:ext uri="{FF2B5EF4-FFF2-40B4-BE49-F238E27FC236}">
                <a16:creationId xmlns:a16="http://schemas.microsoft.com/office/drawing/2014/main" id="{63F25963-09FC-45E2-BFFA-E9A1E8B1EB3C}"/>
              </a:ext>
            </a:extLst>
          </p:cNvPr>
          <p:cNvSpPr/>
          <p:nvPr/>
        </p:nvSpPr>
        <p:spPr>
          <a:xfrm>
            <a:off x="162930" y="6199906"/>
            <a:ext cx="595746" cy="5126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tar: 5 Points 14">
            <a:hlinkClick r:id="rId6" action="ppaction://hlinksldjump"/>
            <a:extLst>
              <a:ext uri="{FF2B5EF4-FFF2-40B4-BE49-F238E27FC236}">
                <a16:creationId xmlns:a16="http://schemas.microsoft.com/office/drawing/2014/main" id="{A115CFF9-1171-4169-8C5D-64E43A77B0A0}"/>
              </a:ext>
            </a:extLst>
          </p:cNvPr>
          <p:cNvSpPr/>
          <p:nvPr/>
        </p:nvSpPr>
        <p:spPr>
          <a:xfrm>
            <a:off x="6288301" y="2750121"/>
            <a:ext cx="595746" cy="5126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tar: 5 Points 15">
            <a:hlinkClick r:id="rId7" action="ppaction://hlinksldjump"/>
            <a:extLst>
              <a:ext uri="{FF2B5EF4-FFF2-40B4-BE49-F238E27FC236}">
                <a16:creationId xmlns:a16="http://schemas.microsoft.com/office/drawing/2014/main" id="{A5811BDD-25EC-4DE4-A44A-F58C111302DA}"/>
              </a:ext>
            </a:extLst>
          </p:cNvPr>
          <p:cNvSpPr/>
          <p:nvPr/>
        </p:nvSpPr>
        <p:spPr>
          <a:xfrm>
            <a:off x="9342397" y="2743191"/>
            <a:ext cx="595746" cy="5126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tar: 5 Points 16">
            <a:hlinkClick r:id="rId8" action="ppaction://hlinksldjump"/>
            <a:extLst>
              <a:ext uri="{FF2B5EF4-FFF2-40B4-BE49-F238E27FC236}">
                <a16:creationId xmlns:a16="http://schemas.microsoft.com/office/drawing/2014/main" id="{AADEBC73-1FFC-48C3-9558-48001ACC6FF7}"/>
              </a:ext>
            </a:extLst>
          </p:cNvPr>
          <p:cNvSpPr/>
          <p:nvPr/>
        </p:nvSpPr>
        <p:spPr>
          <a:xfrm>
            <a:off x="3203170" y="6199906"/>
            <a:ext cx="595746" cy="5126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tar: 5 Points 17">
            <a:hlinkClick r:id="rId9" action="ppaction://hlinksldjump"/>
            <a:extLst>
              <a:ext uri="{FF2B5EF4-FFF2-40B4-BE49-F238E27FC236}">
                <a16:creationId xmlns:a16="http://schemas.microsoft.com/office/drawing/2014/main" id="{FEFF4F6E-03D9-4BD0-9D66-BEA1A860ADA3}"/>
              </a:ext>
            </a:extLst>
          </p:cNvPr>
          <p:cNvSpPr/>
          <p:nvPr/>
        </p:nvSpPr>
        <p:spPr>
          <a:xfrm>
            <a:off x="6267796" y="6199906"/>
            <a:ext cx="595746" cy="5126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tar: 5 Points 18">
            <a:hlinkClick r:id="rId10" action="ppaction://hlinksldjump"/>
            <a:extLst>
              <a:ext uri="{FF2B5EF4-FFF2-40B4-BE49-F238E27FC236}">
                <a16:creationId xmlns:a16="http://schemas.microsoft.com/office/drawing/2014/main" id="{BA670CBD-E22C-4FBE-8B27-41107E149AC6}"/>
              </a:ext>
            </a:extLst>
          </p:cNvPr>
          <p:cNvSpPr/>
          <p:nvPr/>
        </p:nvSpPr>
        <p:spPr>
          <a:xfrm>
            <a:off x="9342397" y="6172191"/>
            <a:ext cx="595746" cy="5126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5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3509" y="570381"/>
            <a:ext cx="107719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</a:t>
            </a:r>
            <a:r>
              <a:rPr kumimoji="0" lang="vi-VN" sz="4800" b="1" i="0" u="none" strike="noStrike" kern="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ư</a:t>
            </a:r>
            <a:r>
              <a:rPr kumimoji="0" lang="en-US" sz="4800" b="1" i="0" u="none" strike="noStrike" kern="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ơng 2	 	NIT</a:t>
            </a:r>
            <a:r>
              <a:rPr kumimoji="0" lang="vi-VN" sz="4800" b="1" i="0" u="none" strike="noStrike" kern="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Ơ</a:t>
            </a:r>
            <a:r>
              <a:rPr kumimoji="0" lang="en-US" sz="4800" b="1" i="0" u="none" strike="noStrike" kern="0" cap="none" spc="0" normalizeH="0" baseline="0" noProof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PHOTPHO</a:t>
            </a:r>
            <a:endParaRPr kumimoji="0" lang="en-US" sz="4800" b="1" i="0" u="none" strike="noStrike" kern="0" cap="none" spc="0" normalizeH="0" baseline="0" noProof="0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63" descr="belflogo">
            <a:extLst>
              <a:ext uri="{FF2B5EF4-FFF2-40B4-BE49-F238E27FC236}">
                <a16:creationId xmlns:a16="http://schemas.microsoft.com/office/drawing/2014/main" id="{6C858123-9A27-4456-809C-BFDB371451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17" y="4191026"/>
            <a:ext cx="7391400" cy="191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98C9B5-4215-4F1D-8D09-C3531A720C86}"/>
              </a:ext>
            </a:extLst>
          </p:cNvPr>
          <p:cNvSpPr txBox="1"/>
          <p:nvPr/>
        </p:nvSpPr>
        <p:spPr>
          <a:xfrm>
            <a:off x="1087581" y="1882144"/>
            <a:ext cx="10397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Bài </a:t>
            </a:r>
            <a:r>
              <a:rPr lang="en-US" sz="4800" b="1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Calibri" panose="020F0502020204030204"/>
              </a:rPr>
              <a:t>9</a:t>
            </a:r>
            <a:endParaRPr kumimoji="0" lang="en-US" sz="4800" b="1" i="0" u="none" strike="noStrike" kern="1200" cap="none" spc="0" normalizeH="0" baseline="0" noProof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Calibri" panose="020F0502020204030204"/>
              </a:rPr>
              <a:t>AXIT NITRIC – MUỐI NITRAT (Tiết 1)</a:t>
            </a:r>
            <a:endParaRPr kumimoji="0" lang="en-US" sz="4800" b="1" i="0" u="none" strike="noStrike" kern="1200" cap="none" spc="0" normalizeH="0" baseline="0" noProof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476922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57CEC2-8134-4465-8318-48A112E7610B}"/>
              </a:ext>
            </a:extLst>
          </p:cNvPr>
          <p:cNvSpPr/>
          <p:nvPr/>
        </p:nvSpPr>
        <p:spPr>
          <a:xfrm>
            <a:off x="2059708" y="2830805"/>
            <a:ext cx="8871527" cy="887413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93AC4A-D17E-4FEF-B010-E9F31A7D96FD}"/>
              </a:ext>
            </a:extLst>
          </p:cNvPr>
          <p:cNvSpPr/>
          <p:nvPr/>
        </p:nvSpPr>
        <p:spPr>
          <a:xfrm>
            <a:off x="2059708" y="3718218"/>
            <a:ext cx="8871527" cy="884237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083241-35FD-4C6E-AC78-7223092D0BE0}"/>
              </a:ext>
            </a:extLst>
          </p:cNvPr>
          <p:cNvSpPr/>
          <p:nvPr/>
        </p:nvSpPr>
        <p:spPr>
          <a:xfrm>
            <a:off x="2059708" y="4602454"/>
            <a:ext cx="8871527" cy="884238"/>
          </a:xfrm>
          <a:prstGeom prst="round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35A269-DFDB-472E-9CA4-333F1A13CA0B}"/>
              </a:ext>
            </a:extLst>
          </p:cNvPr>
          <p:cNvSpPr/>
          <p:nvPr/>
        </p:nvSpPr>
        <p:spPr>
          <a:xfrm>
            <a:off x="1399309" y="1946568"/>
            <a:ext cx="9064386" cy="884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831DCF-BF38-4F20-BB11-92E4002DB2F4}"/>
              </a:ext>
            </a:extLst>
          </p:cNvPr>
          <p:cNvSpPr/>
          <p:nvPr/>
        </p:nvSpPr>
        <p:spPr>
          <a:xfrm>
            <a:off x="1640608" y="2183104"/>
            <a:ext cx="530363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CF5925-3571-433B-B076-AA4A9E87AC10}"/>
              </a:ext>
            </a:extLst>
          </p:cNvPr>
          <p:cNvSpPr/>
          <p:nvPr/>
        </p:nvSpPr>
        <p:spPr>
          <a:xfrm>
            <a:off x="2288308" y="3059404"/>
            <a:ext cx="530363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B33A8A-C86A-40BA-A3D4-8B71232CCF73}"/>
              </a:ext>
            </a:extLst>
          </p:cNvPr>
          <p:cNvSpPr/>
          <p:nvPr/>
        </p:nvSpPr>
        <p:spPr>
          <a:xfrm>
            <a:off x="2288308" y="3943642"/>
            <a:ext cx="530363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B2D1B5-14FE-40EF-9AD6-0D831D394C2C}"/>
              </a:ext>
            </a:extLst>
          </p:cNvPr>
          <p:cNvSpPr/>
          <p:nvPr/>
        </p:nvSpPr>
        <p:spPr>
          <a:xfrm>
            <a:off x="2288308" y="4819942"/>
            <a:ext cx="530363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4DA648-E4AC-4785-A550-069609E699E0}"/>
              </a:ext>
            </a:extLst>
          </p:cNvPr>
          <p:cNvSpPr/>
          <p:nvPr/>
        </p:nvSpPr>
        <p:spPr>
          <a:xfrm>
            <a:off x="3018745" y="1130438"/>
            <a:ext cx="6921378" cy="5439645"/>
          </a:xfrm>
          <a:prstGeom prst="roundRect">
            <a:avLst>
              <a:gd name="adj" fmla="val 23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9F1998-2F71-4E3D-9882-B233B79B4CC8}"/>
              </a:ext>
            </a:extLst>
          </p:cNvPr>
          <p:cNvSpPr/>
          <p:nvPr/>
        </p:nvSpPr>
        <p:spPr>
          <a:xfrm rot="5400000">
            <a:off x="2840949" y="2308329"/>
            <a:ext cx="147637" cy="16071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3DD773-1DBA-4C6F-827F-CF2D4F58029B}"/>
              </a:ext>
            </a:extLst>
          </p:cNvPr>
          <p:cNvSpPr/>
          <p:nvPr/>
        </p:nvSpPr>
        <p:spPr>
          <a:xfrm>
            <a:off x="3658564" y="1305793"/>
            <a:ext cx="5693367" cy="1050925"/>
          </a:xfrm>
          <a:prstGeom prst="roundRect">
            <a:avLst>
              <a:gd name="adj" fmla="val 8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61E438-AB4D-4AE8-AF64-9A4EF13AB4D4}"/>
              </a:ext>
            </a:extLst>
          </p:cNvPr>
          <p:cNvSpPr/>
          <p:nvPr/>
        </p:nvSpPr>
        <p:spPr>
          <a:xfrm>
            <a:off x="3909389" y="1467718"/>
            <a:ext cx="895992" cy="708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9E121D1-3965-4A54-A046-FAF62BF91FE3}"/>
              </a:ext>
            </a:extLst>
          </p:cNvPr>
          <p:cNvSpPr/>
          <p:nvPr/>
        </p:nvSpPr>
        <p:spPr>
          <a:xfrm rot="5400000">
            <a:off x="3025626" y="2279492"/>
            <a:ext cx="146050" cy="16975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6" name="Picture 2" descr="Káº¿t quáº£ hÃ¬nh áº£nh cho MÃ HÃNH PHÃN Tá»¬ HNO3">
            <a:extLst>
              <a:ext uri="{FF2B5EF4-FFF2-40B4-BE49-F238E27FC236}">
                <a16:creationId xmlns:a16="http://schemas.microsoft.com/office/drawing/2014/main" id="{C924FD5B-733F-4C21-864E-49AF4330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75" y="2551872"/>
            <a:ext cx="3704196" cy="383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23C7D1-F85A-4505-954C-940A4F3F35A6}"/>
              </a:ext>
            </a:extLst>
          </p:cNvPr>
          <p:cNvSpPr txBox="1"/>
          <p:nvPr/>
        </p:nvSpPr>
        <p:spPr>
          <a:xfrm>
            <a:off x="3403977" y="287917"/>
            <a:ext cx="57134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AXIT NITRIC – MUỐI NITRAT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13874D75-770D-492F-9F66-C7E9784C1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874" y="1570438"/>
            <a:ext cx="40580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 TẠO PHÂN TỬ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57CEC2-8134-4465-8318-48A112E7610B}"/>
              </a:ext>
            </a:extLst>
          </p:cNvPr>
          <p:cNvSpPr/>
          <p:nvPr/>
        </p:nvSpPr>
        <p:spPr>
          <a:xfrm>
            <a:off x="2059708" y="2830805"/>
            <a:ext cx="8871527" cy="887413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93AC4A-D17E-4FEF-B010-E9F31A7D96FD}"/>
              </a:ext>
            </a:extLst>
          </p:cNvPr>
          <p:cNvSpPr/>
          <p:nvPr/>
        </p:nvSpPr>
        <p:spPr>
          <a:xfrm>
            <a:off x="2059708" y="3718218"/>
            <a:ext cx="8871527" cy="884237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083241-35FD-4C6E-AC78-7223092D0BE0}"/>
              </a:ext>
            </a:extLst>
          </p:cNvPr>
          <p:cNvSpPr/>
          <p:nvPr/>
        </p:nvSpPr>
        <p:spPr>
          <a:xfrm>
            <a:off x="2059708" y="4602454"/>
            <a:ext cx="8871527" cy="884238"/>
          </a:xfrm>
          <a:prstGeom prst="round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35A269-DFDB-472E-9CA4-333F1A13CA0B}"/>
              </a:ext>
            </a:extLst>
          </p:cNvPr>
          <p:cNvSpPr/>
          <p:nvPr/>
        </p:nvSpPr>
        <p:spPr>
          <a:xfrm>
            <a:off x="1399309" y="1946568"/>
            <a:ext cx="9064386" cy="884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831DCF-BF38-4F20-BB11-92E4002DB2F4}"/>
              </a:ext>
            </a:extLst>
          </p:cNvPr>
          <p:cNvSpPr/>
          <p:nvPr/>
        </p:nvSpPr>
        <p:spPr>
          <a:xfrm>
            <a:off x="1640608" y="2183104"/>
            <a:ext cx="530363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CF5925-3571-433B-B076-AA4A9E87AC10}"/>
              </a:ext>
            </a:extLst>
          </p:cNvPr>
          <p:cNvSpPr/>
          <p:nvPr/>
        </p:nvSpPr>
        <p:spPr>
          <a:xfrm>
            <a:off x="2288308" y="3059404"/>
            <a:ext cx="530363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B33A8A-C86A-40BA-A3D4-8B71232CCF73}"/>
              </a:ext>
            </a:extLst>
          </p:cNvPr>
          <p:cNvSpPr/>
          <p:nvPr/>
        </p:nvSpPr>
        <p:spPr>
          <a:xfrm>
            <a:off x="2288308" y="3943642"/>
            <a:ext cx="530363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B2D1B5-14FE-40EF-9AD6-0D831D394C2C}"/>
              </a:ext>
            </a:extLst>
          </p:cNvPr>
          <p:cNvSpPr/>
          <p:nvPr/>
        </p:nvSpPr>
        <p:spPr>
          <a:xfrm>
            <a:off x="2288308" y="4819942"/>
            <a:ext cx="530363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4DA648-E4AC-4785-A550-069609E699E0}"/>
              </a:ext>
            </a:extLst>
          </p:cNvPr>
          <p:cNvSpPr/>
          <p:nvPr/>
        </p:nvSpPr>
        <p:spPr>
          <a:xfrm>
            <a:off x="3018745" y="1130438"/>
            <a:ext cx="6921378" cy="5439645"/>
          </a:xfrm>
          <a:prstGeom prst="roundRect">
            <a:avLst>
              <a:gd name="adj" fmla="val 23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9F1998-2F71-4E3D-9882-B233B79B4CC8}"/>
              </a:ext>
            </a:extLst>
          </p:cNvPr>
          <p:cNvSpPr/>
          <p:nvPr/>
        </p:nvSpPr>
        <p:spPr>
          <a:xfrm rot="5400000">
            <a:off x="2840949" y="2308329"/>
            <a:ext cx="147637" cy="16071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3DD773-1DBA-4C6F-827F-CF2D4F58029B}"/>
              </a:ext>
            </a:extLst>
          </p:cNvPr>
          <p:cNvSpPr/>
          <p:nvPr/>
        </p:nvSpPr>
        <p:spPr>
          <a:xfrm>
            <a:off x="3658564" y="1305793"/>
            <a:ext cx="5693367" cy="1050925"/>
          </a:xfrm>
          <a:prstGeom prst="roundRect">
            <a:avLst>
              <a:gd name="adj" fmla="val 8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61E438-AB4D-4AE8-AF64-9A4EF13AB4D4}"/>
              </a:ext>
            </a:extLst>
          </p:cNvPr>
          <p:cNvSpPr/>
          <p:nvPr/>
        </p:nvSpPr>
        <p:spPr>
          <a:xfrm>
            <a:off x="3909389" y="1467718"/>
            <a:ext cx="895992" cy="708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6161" name="Rectangle 20">
            <a:extLst>
              <a:ext uri="{FF2B5EF4-FFF2-40B4-BE49-F238E27FC236}">
                <a16:creationId xmlns:a16="http://schemas.microsoft.com/office/drawing/2014/main" id="{4D095635-F3EE-4F4E-9089-E652482DF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874" y="1570438"/>
            <a:ext cx="40580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 TẠO PHÂN TỬ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395323-EAB1-4C53-AEAD-3203F436E60D}"/>
              </a:ext>
            </a:extLst>
          </p:cNvPr>
          <p:cNvSpPr txBox="1"/>
          <p:nvPr/>
        </p:nvSpPr>
        <p:spPr>
          <a:xfrm>
            <a:off x="3403977" y="287917"/>
            <a:ext cx="57134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AXIT NITRIC – MUỐI NITRAT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9E121D1-3965-4A54-A046-FAF62BF91FE3}"/>
              </a:ext>
            </a:extLst>
          </p:cNvPr>
          <p:cNvSpPr/>
          <p:nvPr/>
        </p:nvSpPr>
        <p:spPr>
          <a:xfrm rot="5400000">
            <a:off x="3025626" y="2279492"/>
            <a:ext cx="146050" cy="16975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7E999-57BA-4244-8FC9-33F65F585D07}"/>
              </a:ext>
            </a:extLst>
          </p:cNvPr>
          <p:cNvSpPr txBox="1"/>
          <p:nvPr/>
        </p:nvSpPr>
        <p:spPr>
          <a:xfrm>
            <a:off x="3658564" y="2602204"/>
            <a:ext cx="569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CTPT: HNO</a:t>
            </a:r>
            <a:r>
              <a:rPr lang="en-US" sz="28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8FB5C4-9D0B-426E-A19A-5C429B9E5BED}"/>
              </a:ext>
            </a:extLst>
          </p:cNvPr>
          <p:cNvSpPr txBox="1"/>
          <p:nvPr/>
        </p:nvSpPr>
        <p:spPr>
          <a:xfrm>
            <a:off x="3666445" y="3493001"/>
            <a:ext cx="5693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CTCT: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5E8AE8-A510-4359-B2A0-CA8B4E41FB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21435" y="3286920"/>
            <a:ext cx="2783386" cy="11717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BAABFBC-FEBC-4719-BD49-FA160F32F08D}"/>
              </a:ext>
            </a:extLst>
          </p:cNvPr>
          <p:cNvSpPr txBox="1"/>
          <p:nvPr/>
        </p:nvSpPr>
        <p:spPr>
          <a:xfrm>
            <a:off x="3666444" y="4562848"/>
            <a:ext cx="5693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>
                <a:solidFill>
                  <a:srgbClr val="000000"/>
                </a:solidFill>
                <a:cs typeface="Arial" panose="020B0604020202020204" pitchFamily="34" charset="0"/>
              </a:rPr>
              <a:t>- </a:t>
            </a:r>
            <a:r>
              <a:rPr lang="vi-VN" sz="2800">
                <a:solidFill>
                  <a:srgbClr val="000000"/>
                </a:solidFill>
                <a:cs typeface="Arial" panose="020B0604020202020204" pitchFamily="34" charset="0"/>
              </a:rPr>
              <a:t>Trong hợp chất HNO</a:t>
            </a:r>
            <a:r>
              <a:rPr lang="en-US" sz="2800" baseline="-2500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  <a:r>
              <a:rPr lang="vi-VN" sz="2800">
                <a:solidFill>
                  <a:srgbClr val="000000"/>
                </a:solidFill>
                <a:cs typeface="Arial" panose="020B0604020202020204" pitchFamily="34" charset="0"/>
              </a:rPr>
              <a:t>, nitơ có số oxi hóa cao nhất là +5.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7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496D44-2694-490C-8C25-FCAE2C1D00DC}"/>
              </a:ext>
            </a:extLst>
          </p:cNvPr>
          <p:cNvSpPr/>
          <p:nvPr/>
        </p:nvSpPr>
        <p:spPr>
          <a:xfrm>
            <a:off x="1048987" y="2826968"/>
            <a:ext cx="9573993" cy="887413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893850-9468-421E-817B-DF5EB56BACD2}"/>
              </a:ext>
            </a:extLst>
          </p:cNvPr>
          <p:cNvSpPr/>
          <p:nvPr/>
        </p:nvSpPr>
        <p:spPr>
          <a:xfrm>
            <a:off x="1709387" y="3714381"/>
            <a:ext cx="9370291" cy="884237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C78E99-3827-4FEB-98FA-8401150B8BE1}"/>
              </a:ext>
            </a:extLst>
          </p:cNvPr>
          <p:cNvSpPr/>
          <p:nvPr/>
        </p:nvSpPr>
        <p:spPr>
          <a:xfrm>
            <a:off x="1709387" y="4598617"/>
            <a:ext cx="9370291" cy="884238"/>
          </a:xfrm>
          <a:prstGeom prst="round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4E2CBC-38DF-493B-995E-2BEEBD854959}"/>
              </a:ext>
            </a:extLst>
          </p:cNvPr>
          <p:cNvSpPr/>
          <p:nvPr/>
        </p:nvSpPr>
        <p:spPr>
          <a:xfrm>
            <a:off x="1709387" y="1942731"/>
            <a:ext cx="9370291" cy="884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A07B6C-3302-4AAA-A025-1AD763E616BD}"/>
              </a:ext>
            </a:extLst>
          </p:cNvPr>
          <p:cNvSpPr/>
          <p:nvPr/>
        </p:nvSpPr>
        <p:spPr>
          <a:xfrm>
            <a:off x="1212500" y="3055567"/>
            <a:ext cx="560181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2DA5DE-4E1E-48E1-AC49-96D8E628BA4C}"/>
              </a:ext>
            </a:extLst>
          </p:cNvPr>
          <p:cNvSpPr/>
          <p:nvPr/>
        </p:nvSpPr>
        <p:spPr>
          <a:xfrm>
            <a:off x="1937987" y="3939805"/>
            <a:ext cx="560181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2D712F-D51B-4A7F-B313-4E61844C552E}"/>
              </a:ext>
            </a:extLst>
          </p:cNvPr>
          <p:cNvSpPr/>
          <p:nvPr/>
        </p:nvSpPr>
        <p:spPr>
          <a:xfrm>
            <a:off x="1937987" y="4816105"/>
            <a:ext cx="560181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E58AA4-6EB8-4D6E-81C2-FBCA2F30C3DB}"/>
              </a:ext>
            </a:extLst>
          </p:cNvPr>
          <p:cNvSpPr/>
          <p:nvPr/>
        </p:nvSpPr>
        <p:spPr>
          <a:xfrm>
            <a:off x="2882934" y="1028763"/>
            <a:ext cx="7384197" cy="5371235"/>
          </a:xfrm>
          <a:prstGeom prst="roundRect">
            <a:avLst>
              <a:gd name="adj" fmla="val 23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E92EEE-537C-48A9-B45A-88A10540F52E}"/>
              </a:ext>
            </a:extLst>
          </p:cNvPr>
          <p:cNvSpPr/>
          <p:nvPr/>
        </p:nvSpPr>
        <p:spPr>
          <a:xfrm>
            <a:off x="3443347" y="1293806"/>
            <a:ext cx="6177382" cy="961807"/>
          </a:xfrm>
          <a:prstGeom prst="roundRect">
            <a:avLst>
              <a:gd name="adj" fmla="val 83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B5BE3-F15D-4F2B-A35A-C58E1054A024}"/>
              </a:ext>
            </a:extLst>
          </p:cNvPr>
          <p:cNvSpPr/>
          <p:nvPr/>
        </p:nvSpPr>
        <p:spPr>
          <a:xfrm>
            <a:off x="3758815" y="1390062"/>
            <a:ext cx="881721" cy="7167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7183" name="Rectangle 20">
            <a:extLst>
              <a:ext uri="{FF2B5EF4-FFF2-40B4-BE49-F238E27FC236}">
                <a16:creationId xmlns:a16="http://schemas.microsoft.com/office/drawing/2014/main" id="{F5F4845D-D8A3-4283-94CF-6ED584596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57" y="1520492"/>
            <a:ext cx="42862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TÍNH CHẤT VẬT LÍ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1AD40B-4B97-4B0D-BB20-3EEFB90D0765}"/>
              </a:ext>
            </a:extLst>
          </p:cNvPr>
          <p:cNvSpPr/>
          <p:nvPr/>
        </p:nvSpPr>
        <p:spPr>
          <a:xfrm>
            <a:off x="1937987" y="2176092"/>
            <a:ext cx="560181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9E121D1-3965-4A54-A046-FAF62BF91FE3}"/>
              </a:ext>
            </a:extLst>
          </p:cNvPr>
          <p:cNvSpPr/>
          <p:nvPr/>
        </p:nvSpPr>
        <p:spPr>
          <a:xfrm rot="5400000">
            <a:off x="2773034" y="3196477"/>
            <a:ext cx="146050" cy="16975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CC5DF-45FC-4D9C-A689-FC906FEA3160}"/>
              </a:ext>
            </a:extLst>
          </p:cNvPr>
          <p:cNvSpPr txBox="1"/>
          <p:nvPr/>
        </p:nvSpPr>
        <p:spPr>
          <a:xfrm>
            <a:off x="3403977" y="287917"/>
            <a:ext cx="57134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AXIT NITRIC – MUỐI NITRAT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Káº¿t quáº£ hÃ¬nh áº£nh cho dung dich hno3 tinh khiáº¿t">
            <a:extLst>
              <a:ext uri="{FF2B5EF4-FFF2-40B4-BE49-F238E27FC236}">
                <a16:creationId xmlns:a16="http://schemas.microsoft.com/office/drawing/2014/main" id="{57987A6E-F65B-4099-B402-3F70A6A4A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47" y="2384849"/>
            <a:ext cx="6177382" cy="38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06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496D44-2694-490C-8C25-FCAE2C1D00DC}"/>
              </a:ext>
            </a:extLst>
          </p:cNvPr>
          <p:cNvSpPr/>
          <p:nvPr/>
        </p:nvSpPr>
        <p:spPr>
          <a:xfrm>
            <a:off x="1048987" y="2826968"/>
            <a:ext cx="9573993" cy="887413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893850-9468-421E-817B-DF5EB56BACD2}"/>
              </a:ext>
            </a:extLst>
          </p:cNvPr>
          <p:cNvSpPr/>
          <p:nvPr/>
        </p:nvSpPr>
        <p:spPr>
          <a:xfrm>
            <a:off x="1709387" y="3714381"/>
            <a:ext cx="9370291" cy="884237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C78E99-3827-4FEB-98FA-8401150B8BE1}"/>
              </a:ext>
            </a:extLst>
          </p:cNvPr>
          <p:cNvSpPr/>
          <p:nvPr/>
        </p:nvSpPr>
        <p:spPr>
          <a:xfrm>
            <a:off x="1709387" y="4598617"/>
            <a:ext cx="9370291" cy="884238"/>
          </a:xfrm>
          <a:prstGeom prst="round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4E2CBC-38DF-493B-995E-2BEEBD854959}"/>
              </a:ext>
            </a:extLst>
          </p:cNvPr>
          <p:cNvSpPr/>
          <p:nvPr/>
        </p:nvSpPr>
        <p:spPr>
          <a:xfrm>
            <a:off x="1709387" y="1942731"/>
            <a:ext cx="9370291" cy="884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A07B6C-3302-4AAA-A025-1AD763E616BD}"/>
              </a:ext>
            </a:extLst>
          </p:cNvPr>
          <p:cNvSpPr/>
          <p:nvPr/>
        </p:nvSpPr>
        <p:spPr>
          <a:xfrm>
            <a:off x="1212500" y="3055567"/>
            <a:ext cx="560181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2DA5DE-4E1E-48E1-AC49-96D8E628BA4C}"/>
              </a:ext>
            </a:extLst>
          </p:cNvPr>
          <p:cNvSpPr/>
          <p:nvPr/>
        </p:nvSpPr>
        <p:spPr>
          <a:xfrm>
            <a:off x="1937987" y="3939805"/>
            <a:ext cx="560181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2D712F-D51B-4A7F-B313-4E61844C552E}"/>
              </a:ext>
            </a:extLst>
          </p:cNvPr>
          <p:cNvSpPr/>
          <p:nvPr/>
        </p:nvSpPr>
        <p:spPr>
          <a:xfrm>
            <a:off x="1937987" y="4816105"/>
            <a:ext cx="560181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E58AA4-6EB8-4D6E-81C2-FBCA2F30C3DB}"/>
              </a:ext>
            </a:extLst>
          </p:cNvPr>
          <p:cNvSpPr/>
          <p:nvPr/>
        </p:nvSpPr>
        <p:spPr>
          <a:xfrm>
            <a:off x="2882934" y="1028763"/>
            <a:ext cx="7384197" cy="5371235"/>
          </a:xfrm>
          <a:prstGeom prst="roundRect">
            <a:avLst>
              <a:gd name="adj" fmla="val 23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E92EEE-537C-48A9-B45A-88A10540F52E}"/>
              </a:ext>
            </a:extLst>
          </p:cNvPr>
          <p:cNvSpPr/>
          <p:nvPr/>
        </p:nvSpPr>
        <p:spPr>
          <a:xfrm>
            <a:off x="3443347" y="1293806"/>
            <a:ext cx="6177382" cy="961807"/>
          </a:xfrm>
          <a:prstGeom prst="roundRect">
            <a:avLst>
              <a:gd name="adj" fmla="val 83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B5BE3-F15D-4F2B-A35A-C58E1054A024}"/>
              </a:ext>
            </a:extLst>
          </p:cNvPr>
          <p:cNvSpPr/>
          <p:nvPr/>
        </p:nvSpPr>
        <p:spPr>
          <a:xfrm>
            <a:off x="3758815" y="1390062"/>
            <a:ext cx="881721" cy="7167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7183" name="Rectangle 20">
            <a:extLst>
              <a:ext uri="{FF2B5EF4-FFF2-40B4-BE49-F238E27FC236}">
                <a16:creationId xmlns:a16="http://schemas.microsoft.com/office/drawing/2014/main" id="{F5F4845D-D8A3-4283-94CF-6ED584596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57" y="1520492"/>
            <a:ext cx="42862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TÍNH </a:t>
            </a:r>
            <a:r>
              <a:rPr lang="en-US" alt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CHẤT VẬT LÍ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1AD40B-4B97-4B0D-BB20-3EEFB90D0765}"/>
              </a:ext>
            </a:extLst>
          </p:cNvPr>
          <p:cNvSpPr/>
          <p:nvPr/>
        </p:nvSpPr>
        <p:spPr>
          <a:xfrm>
            <a:off x="1937987" y="2176092"/>
            <a:ext cx="560181" cy="419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9E121D1-3965-4A54-A046-FAF62BF91FE3}"/>
              </a:ext>
            </a:extLst>
          </p:cNvPr>
          <p:cNvSpPr/>
          <p:nvPr/>
        </p:nvSpPr>
        <p:spPr>
          <a:xfrm rot="5400000">
            <a:off x="2773034" y="3196477"/>
            <a:ext cx="146050" cy="16975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CC5DF-45FC-4D9C-A689-FC906FEA3160}"/>
              </a:ext>
            </a:extLst>
          </p:cNvPr>
          <p:cNvSpPr txBox="1"/>
          <p:nvPr/>
        </p:nvSpPr>
        <p:spPr>
          <a:xfrm>
            <a:off x="3403977" y="287917"/>
            <a:ext cx="57134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000000"/>
                </a:solidFill>
                <a:latin typeface="Arial" pitchFamily="34" charset="0"/>
                <a:cs typeface="Arial" panose="020B0604020202020204" pitchFamily="34" charset="0"/>
              </a:rPr>
              <a:t>AXIT NITRIC – MUỐI NITRAT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F6F15-4DF9-4933-82D3-4E8F9824DDDE}"/>
              </a:ext>
            </a:extLst>
          </p:cNvPr>
          <p:cNvSpPr txBox="1"/>
          <p:nvPr/>
        </p:nvSpPr>
        <p:spPr>
          <a:xfrm>
            <a:off x="3666445" y="2465633"/>
            <a:ext cx="5693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Chất lỏng, không màu, tan trong nước.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984194-0DEE-48CC-AD28-F3CE4ACDB8A0}"/>
              </a:ext>
            </a:extLst>
          </p:cNvPr>
          <p:cNvSpPr txBox="1"/>
          <p:nvPr/>
        </p:nvSpPr>
        <p:spPr>
          <a:xfrm>
            <a:off x="3666445" y="3474667"/>
            <a:ext cx="607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Bốc khói mạnh trong không khí ẩm.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EEF1E-573E-46F5-AC2B-E6F1D8BD18D7}"/>
              </a:ext>
            </a:extLst>
          </p:cNvPr>
          <p:cNvSpPr txBox="1"/>
          <p:nvPr/>
        </p:nvSpPr>
        <p:spPr>
          <a:xfrm>
            <a:off x="3666445" y="4090374"/>
            <a:ext cx="60702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Kém bền, </a:t>
            </a:r>
            <a:r>
              <a:rPr lang="vi-VN" sz="2800">
                <a:solidFill>
                  <a:srgbClr val="000000"/>
                </a:solidFill>
                <a:cs typeface="Arial" panose="020B0604020202020204" pitchFamily="34" charset="0"/>
              </a:rPr>
              <a:t>dễ bị nhiệt hoặc ánh sáng phân hủy giải phóng khí nitơ đioxit </a:t>
            </a:r>
            <a:endParaRPr lang="en-US" sz="28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vi-VN" sz="2800">
                <a:solidFill>
                  <a:srgbClr val="000000"/>
                </a:solidFill>
                <a:cs typeface="Arial" panose="020B0604020202020204" pitchFamily="34" charset="0"/>
              </a:rPr>
              <a:t>→ dd có màu vàng. </a:t>
            </a:r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áº¿t quáº£ hÃ¬nh áº£nh cho discu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EA759-371C-4128-8E21-BCC1E62E20D6}"/>
              </a:ext>
            </a:extLst>
          </p:cNvPr>
          <p:cNvSpPr txBox="1"/>
          <p:nvPr/>
        </p:nvSpPr>
        <p:spPr>
          <a:xfrm>
            <a:off x="249382" y="193963"/>
            <a:ext cx="5043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 ĐỘNG THEO GÓC</a:t>
            </a:r>
          </a:p>
        </p:txBody>
      </p:sp>
    </p:spTree>
    <p:extLst>
      <p:ext uri="{BB962C8B-B14F-4D97-AF65-F5344CB8AC3E}">
        <p14:creationId xmlns:p14="http://schemas.microsoft.com/office/powerpoint/2010/main" val="229696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85">
      <a:dk1>
        <a:srgbClr val="000000"/>
      </a:dk1>
      <a:lt1>
        <a:srgbClr val="FFFFFF"/>
      </a:lt1>
      <a:dk2>
        <a:srgbClr val="406A24"/>
      </a:dk2>
      <a:lt2>
        <a:srgbClr val="DDDDDD"/>
      </a:lt2>
      <a:accent1>
        <a:srgbClr val="A6C63E"/>
      </a:accent1>
      <a:accent2>
        <a:srgbClr val="5BA5E3"/>
      </a:accent2>
      <a:accent3>
        <a:srgbClr val="EF8199"/>
      </a:accent3>
      <a:accent4>
        <a:srgbClr val="B265F1"/>
      </a:accent4>
      <a:accent5>
        <a:srgbClr val="FFA225"/>
      </a:accent5>
      <a:accent6>
        <a:srgbClr val="3CD88E"/>
      </a:accent6>
      <a:hlink>
        <a:srgbClr val="FFA225"/>
      </a:hlink>
      <a:folHlink>
        <a:srgbClr val="3CD8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5">
    <a:dk1>
      <a:srgbClr val="000000"/>
    </a:dk1>
    <a:lt1>
      <a:srgbClr val="FFFFFF"/>
    </a:lt1>
    <a:dk2>
      <a:srgbClr val="406A24"/>
    </a:dk2>
    <a:lt2>
      <a:srgbClr val="DDDDDD"/>
    </a:lt2>
    <a:accent1>
      <a:srgbClr val="A6C63E"/>
    </a:accent1>
    <a:accent2>
      <a:srgbClr val="5BA5E3"/>
    </a:accent2>
    <a:accent3>
      <a:srgbClr val="EF8199"/>
    </a:accent3>
    <a:accent4>
      <a:srgbClr val="B265F1"/>
    </a:accent4>
    <a:accent5>
      <a:srgbClr val="FFA225"/>
    </a:accent5>
    <a:accent6>
      <a:srgbClr val="3CD88E"/>
    </a:accent6>
    <a:hlink>
      <a:srgbClr val="FFA225"/>
    </a:hlink>
    <a:folHlink>
      <a:srgbClr val="3CD8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575</Words>
  <Application>Microsoft Office PowerPoint</Application>
  <PresentationFormat>Widescreen</PresentationFormat>
  <Paragraphs>138</Paragraphs>
  <Slides>28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.VnTime</vt:lpstr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5_Office Theme</vt:lpstr>
      <vt:lpstr>3_Office Theme</vt:lpstr>
      <vt:lpstr>2_Office Theme</vt:lpstr>
      <vt:lpstr>6_Office Theme</vt:lpstr>
      <vt:lpstr>7_Office Theme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D. Sinh</dc:creator>
  <cp:lastModifiedBy>Le D. Sinh</cp:lastModifiedBy>
  <cp:revision>13</cp:revision>
  <dcterms:created xsi:type="dcterms:W3CDTF">2018-10-13T13:50:54Z</dcterms:created>
  <dcterms:modified xsi:type="dcterms:W3CDTF">2018-10-14T12:58:56Z</dcterms:modified>
</cp:coreProperties>
</file>